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Lst>
  <p:sldSz cy="5143500" cx="9144000"/>
  <p:notesSz cx="6858000" cy="9144000"/>
  <p:embeddedFontLst>
    <p:embeddedFont>
      <p:font typeface="Proxima Nova"/>
      <p:regular r:id="rId55"/>
      <p:bold r:id="rId56"/>
      <p:italic r:id="rId57"/>
      <p:boldItalic r:id="rId58"/>
    </p:embeddedFont>
    <p:embeddedFont>
      <p:font typeface="Roboto"/>
      <p:regular r:id="rId59"/>
      <p:bold r:id="rId60"/>
      <p:italic r:id="rId61"/>
      <p:boldItalic r:id="rId62"/>
    </p:embeddedFont>
    <p:embeddedFont>
      <p:font typeface="Pacifico"/>
      <p:regular r:id="rId63"/>
    </p:embeddedFont>
    <p:embeddedFont>
      <p:font typeface="Proxima Nova Extrabold"/>
      <p:bold r:id="rId64"/>
    </p:embeddedFont>
    <p:embeddedFont>
      <p:font typeface="IBM Plex Mono"/>
      <p:regular r:id="rId65"/>
      <p:bold r:id="rId66"/>
      <p:italic r:id="rId67"/>
      <p:boldItalic r:id="rId6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Roboto-boldItalic.fntdata"/><Relationship Id="rId61" Type="http://schemas.openxmlformats.org/officeDocument/2006/relationships/font" Target="fonts/Roboto-italic.fntdata"/><Relationship Id="rId20" Type="http://schemas.openxmlformats.org/officeDocument/2006/relationships/slide" Target="slides/slide15.xml"/><Relationship Id="rId64" Type="http://schemas.openxmlformats.org/officeDocument/2006/relationships/font" Target="fonts/ProximaNovaExtrabold-bold.fntdata"/><Relationship Id="rId63" Type="http://schemas.openxmlformats.org/officeDocument/2006/relationships/font" Target="fonts/Pacifico-regular.fntdata"/><Relationship Id="rId22" Type="http://schemas.openxmlformats.org/officeDocument/2006/relationships/slide" Target="slides/slide17.xml"/><Relationship Id="rId66" Type="http://schemas.openxmlformats.org/officeDocument/2006/relationships/font" Target="fonts/IBMPlexMono-bold.fntdata"/><Relationship Id="rId21" Type="http://schemas.openxmlformats.org/officeDocument/2006/relationships/slide" Target="slides/slide16.xml"/><Relationship Id="rId65" Type="http://schemas.openxmlformats.org/officeDocument/2006/relationships/font" Target="fonts/IBMPlexMono-regular.fntdata"/><Relationship Id="rId24" Type="http://schemas.openxmlformats.org/officeDocument/2006/relationships/slide" Target="slides/slide19.xml"/><Relationship Id="rId68" Type="http://schemas.openxmlformats.org/officeDocument/2006/relationships/font" Target="fonts/IBMPlexMono-boldItalic.fntdata"/><Relationship Id="rId23" Type="http://schemas.openxmlformats.org/officeDocument/2006/relationships/slide" Target="slides/slide18.xml"/><Relationship Id="rId67" Type="http://schemas.openxmlformats.org/officeDocument/2006/relationships/font" Target="fonts/IBMPlexMono-italic.fntdata"/><Relationship Id="rId60" Type="http://schemas.openxmlformats.org/officeDocument/2006/relationships/font" Target="fonts/Roboto-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font" Target="fonts/ProximaNova-regular.fntdata"/><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font" Target="fonts/ProximaNova-italic.fntdata"/><Relationship Id="rId12" Type="http://schemas.openxmlformats.org/officeDocument/2006/relationships/slide" Target="slides/slide7.xml"/><Relationship Id="rId56" Type="http://schemas.openxmlformats.org/officeDocument/2006/relationships/font" Target="fonts/ProximaNova-bold.fntdata"/><Relationship Id="rId15" Type="http://schemas.openxmlformats.org/officeDocument/2006/relationships/slide" Target="slides/slide10.xml"/><Relationship Id="rId59" Type="http://schemas.openxmlformats.org/officeDocument/2006/relationships/font" Target="fonts/Roboto-regular.fntdata"/><Relationship Id="rId14" Type="http://schemas.openxmlformats.org/officeDocument/2006/relationships/slide" Target="slides/slide9.xml"/><Relationship Id="rId58" Type="http://schemas.openxmlformats.org/officeDocument/2006/relationships/font" Target="fonts/ProximaNova-boldItalic.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Hello my names Josh, I work as a Developer at CloudCall and primarily hack away at our IM/SMS systems. Which is heavily powered by Serverless functions. We’ve learnt a lot since we started developing serverless architectures and that’s what I’m going to talk with you about today.</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 name="Shape 116"/>
        <p:cNvGrpSpPr/>
        <p:nvPr/>
      </p:nvGrpSpPr>
      <p:grpSpPr>
        <a:xfrm>
          <a:off x="0" y="0"/>
          <a:ext cx="0" cy="0"/>
          <a:chOff x="0" y="0"/>
          <a:chExt cx="0" cy="0"/>
        </a:xfrm>
      </p:grpSpPr>
      <p:sp>
        <p:nvSpPr>
          <p:cNvPr id="117" name="Google Shape;117;g560bbc1220_3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560bbc1220_3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else does Lambda work though? - these rules apply to most serverless compute services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If Lambdas fail, by let’s say a throw new Error then...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 name="Shape 121"/>
        <p:cNvGrpSpPr/>
        <p:nvPr/>
      </p:nvGrpSpPr>
      <p:grpSpPr>
        <a:xfrm>
          <a:off x="0" y="0"/>
          <a:ext cx="0" cy="0"/>
          <a:chOff x="0" y="0"/>
          <a:chExt cx="0" cy="0"/>
        </a:xfrm>
      </p:grpSpPr>
      <p:sp>
        <p:nvSpPr>
          <p:cNvPr id="122" name="Google Shape;122;g560bbc1220_3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560bbc1220_3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They fail and then AWS automatically retries them up to 3 times. This is also the behaviour if you do a “context.fail” where the context is the fail is the “runtime” of the lambda.</a:t>
            </a:r>
            <a:endParaRPr/>
          </a:p>
          <a:p>
            <a:pPr indent="0" lvl="0" marL="0" rtl="0" algn="l">
              <a:spcBef>
                <a:spcPts val="0"/>
              </a:spcBef>
              <a:spcAft>
                <a:spcPts val="0"/>
              </a:spcAft>
              <a:buNone/>
            </a:pPr>
            <a:r>
              <a:rPr lang="en-GB"/>
              <a:t>If you’ve got a Lambda triggered from a queue, then Lambda is smart enough to DLX the message for you too</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 name="Shape 138"/>
        <p:cNvGrpSpPr/>
        <p:nvPr/>
      </p:nvGrpSpPr>
      <p:grpSpPr>
        <a:xfrm>
          <a:off x="0" y="0"/>
          <a:ext cx="0" cy="0"/>
          <a:chOff x="0" y="0"/>
          <a:chExt cx="0" cy="0"/>
        </a:xfrm>
      </p:grpSpPr>
      <p:sp>
        <p:nvSpPr>
          <p:cNvPr id="139" name="Google Shape;139;g56614ced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 name="Google Shape;140;g56614ced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Lambdas have a maximum request time of 15 minutes. This means the longest process a Lambda can run is 5 minutes - so if you are needing to do an API call to get some data that takes 10 minutes - you’re outta luck</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 name="Shape 147"/>
        <p:cNvGrpSpPr/>
        <p:nvPr/>
      </p:nvGrpSpPr>
      <p:grpSpPr>
        <a:xfrm>
          <a:off x="0" y="0"/>
          <a:ext cx="0" cy="0"/>
          <a:chOff x="0" y="0"/>
          <a:chExt cx="0" cy="0"/>
        </a:xfrm>
      </p:grpSpPr>
      <p:sp>
        <p:nvSpPr>
          <p:cNvPr id="148" name="Google Shape;148;g56614ced6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 name="Google Shape;149;g56614ced6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solidFill>
                  <a:schemeClr val="dk1"/>
                </a:solidFill>
              </a:rPr>
              <a:t>Lambda’s are triggered via an event bus. This event bus can be pushed to via SQS, Cloudwatch or most commonly API Gateway. This event bus provides a translation layer between the Lambda and the callee.</a:t>
            </a:r>
            <a:endParaRPr>
              <a:solidFill>
                <a:schemeClr val="dk1"/>
              </a:solidFill>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Digging into this event triggering a bit more, let’s discuss how a Lambda would be triggered via HTTP</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Now you might think it’s as simple as calling the lambda and bobs your uncle.</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But Lambda’s are always triggered, they don’t handle anything themselves. In the case of a HTTP call, they are triggered by API Gateway that is in front of the lambda</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That passes the “context” and “event” to the Lambda which then handles and passes back the output.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It’s a bit of a weird thinking pattern but it opens up a whole world of possibilities of what you can do with Lambda - which we will cover later.</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So what can Lambda do?</a:t>
            </a:r>
            <a:endParaRPr>
              <a:solidFill>
                <a:schemeClr val="dk1"/>
              </a:solidFill>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 name="Shape 162"/>
        <p:cNvGrpSpPr/>
        <p:nvPr/>
      </p:nvGrpSpPr>
      <p:grpSpPr>
        <a:xfrm>
          <a:off x="0" y="0"/>
          <a:ext cx="0" cy="0"/>
          <a:chOff x="0" y="0"/>
          <a:chExt cx="0" cy="0"/>
        </a:xfrm>
      </p:grpSpPr>
      <p:sp>
        <p:nvSpPr>
          <p:cNvPr id="163" name="Google Shape;163;g560bbc1220_3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560bbc1220_3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Well probably not your bitcoin mining operation</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560bbc1220_3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560bbc1220_3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But pretty much anything else! Serverless is more than just Functions-as-a-service.</a:t>
            </a:r>
            <a:endParaRPr/>
          </a:p>
          <a:p>
            <a:pPr indent="0" lvl="0" marL="0" rtl="0" algn="l">
              <a:spcBef>
                <a:spcPts val="0"/>
              </a:spcBef>
              <a:spcAft>
                <a:spcPts val="0"/>
              </a:spcAft>
              <a:buNone/>
            </a:pPr>
            <a:r>
              <a:rPr lang="en-GB"/>
              <a:t>Lambdas can be setup to trigger via SQS messages (which is just an aws branded queue service),</a:t>
            </a:r>
            <a:endParaRPr/>
          </a:p>
          <a:p>
            <a:pPr indent="0" lvl="0" marL="0" rtl="0" algn="l">
              <a:spcBef>
                <a:spcPts val="0"/>
              </a:spcBef>
              <a:spcAft>
                <a:spcPts val="0"/>
              </a:spcAft>
              <a:buNone/>
            </a:pPr>
            <a:r>
              <a:rPr lang="en-GB"/>
              <a:t>CloudWatch CRON (which is AWS cron jobs essentially)</a:t>
            </a:r>
            <a:endParaRPr/>
          </a:p>
          <a:p>
            <a:pPr indent="0" lvl="0" marL="0" rtl="0" algn="l">
              <a:spcBef>
                <a:spcPts val="0"/>
              </a:spcBef>
              <a:spcAft>
                <a:spcPts val="0"/>
              </a:spcAft>
              <a:buNone/>
            </a:pPr>
            <a:r>
              <a:rPr lang="en-GB"/>
              <a:t>Even websocket messages can trigger lambdas</a:t>
            </a:r>
            <a:endParaRPr/>
          </a:p>
          <a:p>
            <a:pPr indent="0" lvl="0" marL="0" rtl="0" algn="l">
              <a:spcBef>
                <a:spcPts val="0"/>
              </a:spcBef>
              <a:spcAft>
                <a:spcPts val="0"/>
              </a:spcAft>
              <a:buNone/>
            </a:pPr>
            <a:r>
              <a:rPr lang="en-GB"/>
              <a:t>Obviously they can also be triggered via HTTP - in the case of API’s</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0" name="Shape 180"/>
        <p:cNvGrpSpPr/>
        <p:nvPr/>
      </p:nvGrpSpPr>
      <p:grpSpPr>
        <a:xfrm>
          <a:off x="0" y="0"/>
          <a:ext cx="0" cy="0"/>
          <a:chOff x="0" y="0"/>
          <a:chExt cx="0" cy="0"/>
        </a:xfrm>
      </p:grpSpPr>
      <p:sp>
        <p:nvSpPr>
          <p:cNvPr id="181" name="Google Shape;181;g560bbc1220_3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2" name="Google Shape;182;g560bbc1220_3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Microservice type architecture has exploded in recent years and it’s inpart because of serverless technology.</a:t>
            </a:r>
            <a:endParaRPr/>
          </a:p>
          <a:p>
            <a:pPr indent="0" lvl="0" marL="0" rtl="0" algn="l">
              <a:spcBef>
                <a:spcPts val="0"/>
              </a:spcBef>
              <a:spcAft>
                <a:spcPts val="0"/>
              </a:spcAft>
              <a:buNone/>
            </a:pPr>
            <a:r>
              <a:rPr lang="en-GB"/>
              <a:t>Think about your personal project or company’s product. Is there a service you can think of that doesn’t always need to be running?</a:t>
            </a:r>
            <a:endParaRPr/>
          </a:p>
          <a:p>
            <a:pPr indent="0" lvl="0" marL="0" rtl="0" algn="l">
              <a:spcBef>
                <a:spcPts val="0"/>
              </a:spcBef>
              <a:spcAft>
                <a:spcPts val="0"/>
              </a:spcAft>
              <a:buNone/>
            </a:pPr>
            <a:r>
              <a:rPr lang="en-GB"/>
              <a:t>At CloudCall, when architecting our IM/SMS products chose to put our inbound and outbound webhooks in Lambda - these are the API’s that are called whenever a message get’s sent on our service. This might seem short sighted - after all, aren’t people always going to be always sending messages? - well no is the answer. Outside of business hours, our application is seldom used. And despite going global, CloudCall will not always have people sending messages, they might be placing calls or doing a myriad other things. In any case, it’s not worth keeping those services spun up all the time waiting for messages, when there might be a minute or two between requests. Plus serverless is so cheap, that it’s unlikely we would ever get to scale where a long-lived instance would work out cheaper.</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lang="en-GB">
                <a:solidFill>
                  <a:schemeClr val="dk1"/>
                </a:solidFill>
              </a:rPr>
              <a:t>Serverless architecture is also something to consider when you are attempting to break down a buggy monolith. Lambda provides you a way to deploy services in a more modular fashion. But be careful to not just create a distributed monolith!</a:t>
            </a:r>
            <a:endParaRPr>
              <a:solidFill>
                <a:schemeClr val="dk1"/>
              </a:solidFill>
            </a:endParaRPr>
          </a:p>
          <a:p>
            <a:pPr indent="0" lvl="0" marL="0" rtl="0" algn="l">
              <a:spcBef>
                <a:spcPts val="0"/>
              </a:spcBef>
              <a:spcAft>
                <a:spcPts val="0"/>
              </a:spcAft>
              <a:buClr>
                <a:schemeClr val="dk1"/>
              </a:buClr>
              <a:buSzPts val="1100"/>
              <a:buFont typeface="Arial"/>
              <a:buNone/>
            </a:pPr>
            <a:r>
              <a:rPr lang="en-GB">
                <a:solidFill>
                  <a:schemeClr val="dk1"/>
                </a:solidFill>
              </a:rPr>
              <a:t>Further, if you have a team proficient in multiple programming languages then it means you can create API’s and services in whatever language that team knows or feels suites the job.</a:t>
            </a:r>
            <a:endParaRPr>
              <a:solidFill>
                <a:schemeClr val="dk1"/>
              </a:solidFill>
            </a:endParaRPr>
          </a:p>
          <a:p>
            <a:pPr indent="0" lvl="0" marL="0" rtl="0" algn="l">
              <a:spcBef>
                <a:spcPts val="0"/>
              </a:spcBef>
              <a:spcAft>
                <a:spcPts val="0"/>
              </a:spcAft>
              <a:buNone/>
            </a:pPr>
            <a:r>
              <a:rPr lang="en-GB">
                <a:solidFill>
                  <a:schemeClr val="dk1"/>
                </a:solidFill>
              </a:rPr>
              <a:t>For example, at CloudCall we use a mix of .NET Core and NodeJS for our backend. We have used .NET for more beefy processing and then we generally use Node for API’s. However, one team just a couple weeks ago wrote an API in the language that they knew best, which was .NET. And that’s perfectly fine with this kind of architecture.</a:t>
            </a:r>
            <a:r>
              <a:rPr lang="en-GB"/>
              <a:t>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562956b213_5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562956b213_5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But when shouldn’t we use serverless?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There are situations like financial transactions, voice and searching where millisecond latency is critical. Serverless would probably not fit the bill here because you’d want to shave off any latency possible - including boot up times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CPU intensive tasks - if you are doing large scale video transcoding, again serverless is not great for this. Not only because it’s got a tiny amount of temporary storage but also because the CPU resources would not be up to the task.</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As I just mentioned, AWS Lambda’s have extremely tight file system allocations, they are given just 512MB so anything more than that and you will need to either utilize S3 or just use a long-lived application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If you’re a bit Edward snowden about things, then you perhaps want to avoid vendor lock in. If this is the case, there is basically no way to spin up your own local version of serverless. There are a few tools but the cost and time to develop infrastructure like that would really not make sense.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Following along from all that configuration, serverless does take a lot of time to configure. Although tools are coming along leaps and bounds, writing cloudformation templates or terraform scripts takes a lot of time and it’s a new tool to learn! It’s not as simple as just booting a docker container.</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564325880c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564325880c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But let’s say you do want to use serverless! How can we port an existing express application to AWS Lambda?</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564325880c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564325880c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Using the serverless framework, here is all you need to configure a brand new NodeJS Lambda</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Run through the different parameters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Now note the “handler” field, what does that mean?</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g56037109c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g56037109c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First we need to briefly discuss what this technology is… So Server-less. Server-less. What does that imply? - ASK AUDIENCE</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rPr lang="en-GB">
                <a:solidFill>
                  <a:schemeClr val="dk1"/>
                </a:solidFill>
              </a:rPr>
              <a:t>Yes that’s right, there is no server! Is it the end to this lovely little 1U over here? Well let’s find out</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5" name="Shape 215"/>
        <p:cNvGrpSpPr/>
        <p:nvPr/>
      </p:nvGrpSpPr>
      <p:grpSpPr>
        <a:xfrm>
          <a:off x="0" y="0"/>
          <a:ext cx="0" cy="0"/>
          <a:chOff x="0" y="0"/>
          <a:chExt cx="0" cy="0"/>
        </a:xfrm>
      </p:grpSpPr>
      <p:sp>
        <p:nvSpPr>
          <p:cNvPr id="216" name="Google Shape;216;g57dcc7e95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57dcc7e95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Just pop this code and now you have an aws serverless application!</a:t>
            </a:r>
            <a:endParaRPr/>
          </a:p>
          <a:p>
            <a:pPr indent="0" lvl="0" marL="0" rtl="0" algn="l">
              <a:spcBef>
                <a:spcPts val="0"/>
              </a:spcBef>
              <a:spcAft>
                <a:spcPts val="0"/>
              </a:spcAft>
              <a:buNone/>
            </a:pPr>
            <a:r>
              <a:rPr lang="en-GB"/>
              <a:t>But how does this work?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Well first of all in our serverless config we defined a function and set the handler to be</a:t>
            </a:r>
            <a:endParaRPr/>
          </a:p>
          <a:p>
            <a:pPr indent="0" lvl="0" marL="0" rtl="0" algn="l">
              <a:spcBef>
                <a:spcPts val="0"/>
              </a:spcBef>
              <a:spcAft>
                <a:spcPts val="0"/>
              </a:spcAft>
              <a:buNone/>
            </a:pPr>
            <a:r>
              <a:rPr lang="en-GB"/>
              <a:t>Handler.processRequests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first part of that refers to the file so if you had the file called hello then the handler would be set to “hello.processRequests”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second key part of this file is the last line</a:t>
            </a:r>
            <a:endParaRPr/>
          </a:p>
          <a:p>
            <a:pPr indent="0" lvl="0" marL="0" rtl="0" algn="l">
              <a:spcBef>
                <a:spcPts val="0"/>
              </a:spcBef>
              <a:spcAft>
                <a:spcPts val="0"/>
              </a:spcAft>
              <a:buNone/>
            </a:pPr>
            <a:r>
              <a:rPr lang="en-GB"/>
              <a:t>After the dot in handler name, after the file name, we added “processRequests”, this is the function that we want the Lambda to call within that file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 have this file along with a complete boilerplate for usage with AWS Lambda in the repo listed there. This is under active development by myself so there is a lot missing like health checks, DynamoDB, tests etc. but it should at least get you started with a basic AWS Lambda backed by express.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57dcc7e950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57dcc7e950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what else do we need to do?</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Well as mentioned before, Lambdas have a limited filesystem, so if you are using anything that writes to the filesystem then you will need to port that code to use something like S3 instead.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Because Lambda just runs the code you ship it, if you want to use native packages then you will need to either get rid of them or use Docker to first build the package and then ship a zip file to the Lambda. Obviously, including native packages increases your bundlesize which contributes to your Lambda storage limit.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Finally, if you have an external database that has a firewall (which it should do), then you will need to create a VPC (Virtual private cloud) to allow the Lambda to communicate with. This has the effect of slowing the lambda down - which we will cover later. Alternatively, if you are creating a new service, take a look into DynamoDB as it’s a great document DB which powers a lot of the Lambda’s here. New databases are good as well as they mean they force you to take a decoupled approach to your microservices.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Couple of minor points are that you cannot use ptrace and other system calls and TCP traffic over port 25 is blocked. I think so people can’t start their own on-demand mail servers using Lambda - although they say anti-spam</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57dcc7e95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57dcc7e95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Now we’ve done the figuration, how do we deploy it?</a:t>
            </a:r>
            <a:endParaRPr/>
          </a:p>
          <a:p>
            <a:pPr indent="0" lvl="0" marL="0" rtl="0" algn="l">
              <a:spcBef>
                <a:spcPts val="0"/>
              </a:spcBef>
              <a:spcAft>
                <a:spcPts val="0"/>
              </a:spcAft>
              <a:buNone/>
            </a:pPr>
            <a:r>
              <a:rPr lang="en-GB"/>
              <a:t>Serverless deploy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That’s it. Simple as that! Now obviously you have to have setup AWS locally and if you are running in production, I probably wouldn’t recommend this but it’s a great way to deploy serverless if you just want to get on with it.</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5" name="Shape 235"/>
        <p:cNvGrpSpPr/>
        <p:nvPr/>
      </p:nvGrpSpPr>
      <p:grpSpPr>
        <a:xfrm>
          <a:off x="0" y="0"/>
          <a:ext cx="0" cy="0"/>
          <a:chOff x="0" y="0"/>
          <a:chExt cx="0" cy="0"/>
        </a:xfrm>
      </p:grpSpPr>
      <p:sp>
        <p:nvSpPr>
          <p:cNvPr id="236" name="Google Shape;236;g57dcc7e950_0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57dcc7e950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 more sane deployment strategy would be to have a continuous integration service build the image using Docker, then ship the resulting ZIP file to s3. Then update the Lambda with the new code from S3.</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a:t>
            </a:r>
            <a:r>
              <a:rPr lang="en-GB"/>
              <a:t>advantage</a:t>
            </a:r>
            <a:r>
              <a:rPr lang="en-GB"/>
              <a:t> of this is that you can trace who deployed the service, when and with what code. Furthermore, using Docker means that you get a consistent build environment. And as stated before, if you want to use native packages then you’re going to have to build with something like docker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562956b213_5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562956b213_5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In serverless, rather than paying by per hour, we pay for the amount of milliseconds each execution takes.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6" name="Shape 246"/>
        <p:cNvGrpSpPr/>
        <p:nvPr/>
      </p:nvGrpSpPr>
      <p:grpSpPr>
        <a:xfrm>
          <a:off x="0" y="0"/>
          <a:ext cx="0" cy="0"/>
          <a:chOff x="0" y="0"/>
          <a:chExt cx="0" cy="0"/>
        </a:xfrm>
      </p:grpSpPr>
      <p:sp>
        <p:nvSpPr>
          <p:cNvPr id="247" name="Google Shape;247;g56614ced63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56614ced63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But don’t panic! Let’s discuss how we can improve the performance of our serverless functions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1" name="Shape 251"/>
        <p:cNvGrpSpPr/>
        <p:nvPr/>
      </p:nvGrpSpPr>
      <p:grpSpPr>
        <a:xfrm>
          <a:off x="0" y="0"/>
          <a:ext cx="0" cy="0"/>
          <a:chOff x="0" y="0"/>
          <a:chExt cx="0" cy="0"/>
        </a:xfrm>
      </p:grpSpPr>
      <p:sp>
        <p:nvSpPr>
          <p:cNvPr id="252" name="Google Shape;252;g562956b213_5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562956b213_5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TL;DR Don’t use .NET also don’t use Java</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But seriously, it’s probably best not to use them. Although they’ve come along leaps and bounds and the .NET core 2.1 runtime is getting better by the day, it still suffers from bad cold start times and general slowness. This is not a fault of .NET core because that’s great, but in the serverless world you’re much better off using Node or Python.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7" name="Shape 257"/>
        <p:cNvGrpSpPr/>
        <p:nvPr/>
      </p:nvGrpSpPr>
      <p:grpSpPr>
        <a:xfrm>
          <a:off x="0" y="0"/>
          <a:ext cx="0" cy="0"/>
          <a:chOff x="0" y="0"/>
          <a:chExt cx="0" cy="0"/>
        </a:xfrm>
      </p:grpSpPr>
      <p:sp>
        <p:nvSpPr>
          <p:cNvPr id="258" name="Google Shape;258;g562956b213_5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562956b213_5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Now you may have heard that reducing dependencies is a good thing for web development. Load less stuff and it goes faster right? The same principle applies here: load less stuff to start up the app, and you will have your app start faster which means the cold starts won’t be so much an issue.</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Now it’s worth noting that this does not mean node module dependencies. It purely means the amount of stuff we are doing or loading before the app actually begins serving requests. </a:t>
            </a:r>
            <a:endParaRPr/>
          </a:p>
          <a:p>
            <a:pPr indent="0" lvl="0" marL="0" rtl="0" algn="l">
              <a:spcBef>
                <a:spcPts val="0"/>
              </a:spcBef>
              <a:spcAft>
                <a:spcPts val="0"/>
              </a:spcAft>
              <a:buNone/>
            </a:pPr>
            <a:r>
              <a:rPr lang="en-GB"/>
              <a:t>For example, let’s say you have an app that updates a database. Does it need to connect to the database as soon as it boots? In a long-lived application, you might do this so you can ensure application health. But in the case of serverless, it is not needed.</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It could be that the request to update the record was invalid or a validation error caught something and it doesn’t use the database connection. So try to really par down the things you are booting with, this will be particularly important as you scale.</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7" name="Shape 267"/>
        <p:cNvGrpSpPr/>
        <p:nvPr/>
      </p:nvGrpSpPr>
      <p:grpSpPr>
        <a:xfrm>
          <a:off x="0" y="0"/>
          <a:ext cx="0" cy="0"/>
          <a:chOff x="0" y="0"/>
          <a:chExt cx="0" cy="0"/>
        </a:xfrm>
      </p:grpSpPr>
      <p:sp>
        <p:nvSpPr>
          <p:cNvPr id="268" name="Google Shape;268;g562956b213_5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562956b213_5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Lambda’s all start out with 128MB of RAM. You can increase it all the way to 3008MB. But why would you ever want to do this? After all, 128MB is more than enough for a basic express application!</a:t>
            </a:r>
            <a:endParaRPr/>
          </a:p>
          <a:p>
            <a:pPr indent="0" lvl="0" marL="0" rtl="0" algn="l">
              <a:spcBef>
                <a:spcPts val="0"/>
              </a:spcBef>
              <a:spcAft>
                <a:spcPts val="0"/>
              </a:spcAft>
              <a:buNone/>
            </a:pPr>
            <a:r>
              <a:rPr lang="en-GB"/>
              <a:t>Well turns out, as you scale the memory allocation, it also scales the CPU. This means that the application will start and run faster. Now although it is more expensive to use more memory, the speed gains you get from this will be proportional to the cost - it also means customers are waiting less time for API responses so it’s worth it from that perspective too.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Scaling this RAM and therefore CPU is one of the biggest things you can do for quick performance gains on your app. However, this scaling is not a linear curve, if you ramp up your Lambda to 3008MB then you might feel like you could launch a rocket but at a certain level the gains begin to plateu. Which is where this atrisks comes in...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57c44ed689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57c44ed689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t>So the minor footnote is that more memory doesn’t mean more speed always. </a:t>
            </a:r>
            <a:r>
              <a:rPr lang="en-GB"/>
              <a:t>Lambda’s might be spun up on machines that are saturated already so it might not run quicker than another with less memory. We spoke earlier about how Lambda is just ECS under the hood so when Amazon goes to spin your Lambda, it may only find ECS boxes that are being used heavily. Although the “completely fair scheduler”, or whatever tool they use for task scheduling should do its job, it’s not always perfect, and there could be factors like thermal throttling of the CPU or something else which would cause the memory allocation to not correlate to a faster run time. Therefore Generally speaking the higher the memory, the faster it is, but this is not a linear curve</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 name="Shape 63"/>
        <p:cNvGrpSpPr/>
        <p:nvPr/>
      </p:nvGrpSpPr>
      <p:grpSpPr>
        <a:xfrm>
          <a:off x="0" y="0"/>
          <a:ext cx="0" cy="0"/>
          <a:chOff x="0" y="0"/>
          <a:chExt cx="0" cy="0"/>
        </a:xfrm>
      </p:grpSpPr>
      <p:sp>
        <p:nvSpPr>
          <p:cNvPr id="64" name="Google Shape;64;g560bbc1220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 name="Google Shape;65;g560bbc1220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Well yes, but actually no. It means you’ll no longer need to own or even rent dedicated hardware. Instead it implies the following...</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2" name="Shape 282"/>
        <p:cNvGrpSpPr/>
        <p:nvPr/>
      </p:nvGrpSpPr>
      <p:grpSpPr>
        <a:xfrm>
          <a:off x="0" y="0"/>
          <a:ext cx="0" cy="0"/>
          <a:chOff x="0" y="0"/>
          <a:chExt cx="0" cy="0"/>
        </a:xfrm>
      </p:grpSpPr>
      <p:sp>
        <p:nvSpPr>
          <p:cNvPr id="283" name="Google Shape;283;g57c44ed689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57c44ed689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Now as mentioned before, if we increase the ram, then the higher the cost, but also the faster the execution time. So how can we figure out the best “bang for your buck” balance of performance and cost</a:t>
            </a:r>
            <a:endParaRPr/>
          </a:p>
          <a:p>
            <a:pPr indent="0" lvl="0" marL="0" rtl="0" algn="l">
              <a:spcBef>
                <a:spcPts val="0"/>
              </a:spcBef>
              <a:spcAft>
                <a:spcPts val="0"/>
              </a:spcAft>
              <a:buNone/>
            </a:pPr>
            <a:r>
              <a:rPr lang="en-GB"/>
              <a:t>Although increasing memory will make your lambda run faster, it costs more to run it with higher memory! </a:t>
            </a:r>
            <a:endParaRPr/>
          </a:p>
          <a:p>
            <a:pPr indent="0" lvl="0" marL="0" rtl="0" algn="l">
              <a:spcBef>
                <a:spcPts val="0"/>
              </a:spcBef>
              <a:spcAft>
                <a:spcPts val="0"/>
              </a:spcAft>
              <a:buNone/>
            </a:pPr>
            <a:r>
              <a:rPr lang="en-GB"/>
              <a:t>So choosing the right amount of memory for your application is import because you don’t want to be burning cash! But how?golang vs nodejs lambda</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g57c44ed689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1" name="Google Shape;291;g57c44ed689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The best way to find out how much memory your Lambda needs is to of course test it!</a:t>
            </a:r>
            <a:endParaRPr/>
          </a:p>
          <a:p>
            <a:pPr indent="0" lvl="0" marL="0" rtl="0" algn="l">
              <a:spcBef>
                <a:spcPts val="0"/>
              </a:spcBef>
              <a:spcAft>
                <a:spcPts val="0"/>
              </a:spcAft>
              <a:buNone/>
            </a:pPr>
            <a:r>
              <a:rPr lang="en-GB"/>
              <a:t>Check the CloudWatch logs for your Lambda and you’ll always see something like this at the end of the request. If the request ran out of memory or it was close to maxing out the memory. Then scale it up. Keep going until you reach a happy medium</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5" name="Shape 295"/>
        <p:cNvGrpSpPr/>
        <p:nvPr/>
      </p:nvGrpSpPr>
      <p:grpSpPr>
        <a:xfrm>
          <a:off x="0" y="0"/>
          <a:ext cx="0" cy="0"/>
          <a:chOff x="0" y="0"/>
          <a:chExt cx="0" cy="0"/>
        </a:xfrm>
      </p:grpSpPr>
      <p:sp>
        <p:nvSpPr>
          <p:cNvPr id="296" name="Google Shape;296;g57c44ed689_1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57c44ed689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Next is to load test the lambda, this will help you establish how long your function takes to run on average when under load.</a:t>
            </a:r>
            <a:endParaRPr/>
          </a:p>
          <a:p>
            <a:pPr indent="0" lvl="0" marL="0" rtl="0" algn="l">
              <a:spcBef>
                <a:spcPts val="0"/>
              </a:spcBef>
              <a:spcAft>
                <a:spcPts val="0"/>
              </a:spcAft>
              <a:buNone/>
            </a:pPr>
            <a:r>
              <a:rPr lang="en-GB"/>
              <a:t>This is a true metric of how your lambda will perform. It’s important to load test using the kind of load you are expecting to handle + 10% or so, to allow for room to grow.</a:t>
            </a:r>
            <a:endParaRPr/>
          </a:p>
          <a:p>
            <a:pPr indent="0" lvl="0" marL="0" rtl="0" algn="l">
              <a:spcBef>
                <a:spcPts val="0"/>
              </a:spcBef>
              <a:spcAft>
                <a:spcPts val="0"/>
              </a:spcAft>
              <a:buNone/>
            </a:pPr>
            <a:r>
              <a:rPr lang="en-GB"/>
              <a:t>Load testing could be a talk within itself but is very useful in identifying issues at scale. Previously we have spotted that one of our webhooks, although it was responding with 300ms or less, when hammering it with 1000 requests a second, it began to very quickly grind to a halt. So we scheduled time to optimize this. Previously we would not have known about this until we reached that scale.</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1" name="Shape 301"/>
        <p:cNvGrpSpPr/>
        <p:nvPr/>
      </p:nvGrpSpPr>
      <p:grpSpPr>
        <a:xfrm>
          <a:off x="0" y="0"/>
          <a:ext cx="0" cy="0"/>
          <a:chOff x="0" y="0"/>
          <a:chExt cx="0" cy="0"/>
        </a:xfrm>
      </p:grpSpPr>
      <p:sp>
        <p:nvSpPr>
          <p:cNvPr id="302" name="Google Shape;302;g562956b213_5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562956b213_5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If you are working on a lambda that is responsible for image transcoding the something like Golang or Python is going to be more suited to than NodeJS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above results are taken from a test comparing Golang and NodeJS when downloading a 50KB image from S3 and then update a record in DynamoDB.</a:t>
            </a:r>
            <a:endParaRPr/>
          </a:p>
          <a:p>
            <a:pPr indent="0" lvl="0" marL="0" rtl="0" algn="l">
              <a:spcBef>
                <a:spcPts val="0"/>
              </a:spcBef>
              <a:spcAft>
                <a:spcPts val="0"/>
              </a:spcAft>
              <a:buNone/>
            </a:pPr>
            <a:r>
              <a:rPr lang="en-GB"/>
              <a:t>Now for whatever reason, whether due to runtime optimization or whatever else, Golang was up to 40% faster. This difference would be even more evident with more CPU heavy tasks so it’s worth considering what the lambda is actually doing before choosing the language.</a:t>
            </a:r>
            <a:endParaRPr/>
          </a:p>
          <a:p>
            <a:pPr indent="0" lvl="0" marL="0" rtl="0" algn="l">
              <a:spcBef>
                <a:spcPts val="0"/>
              </a:spcBef>
              <a:spcAft>
                <a:spcPts val="0"/>
              </a:spcAft>
              <a:buNone/>
            </a:pPr>
            <a:r>
              <a:rPr lang="en-GB"/>
              <a:t>Of course anything can be done in any language, just some are more suited than others to particular tasks.</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56432588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56432588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now onto the biggest factor in cold start latency - VPC’s.</a:t>
            </a:r>
            <a:endParaRPr/>
          </a:p>
          <a:p>
            <a:pPr indent="0" lvl="0" marL="0" rtl="0" algn="l">
              <a:spcBef>
                <a:spcPts val="0"/>
              </a:spcBef>
              <a:spcAft>
                <a:spcPts val="0"/>
              </a:spcAft>
              <a:buNone/>
            </a:pPr>
            <a:r>
              <a:rPr lang="en-GB"/>
              <a:t>VPC’s stand for Virtual Private Cloud and are an Amazon service that allows you to create a AWS services within a </a:t>
            </a:r>
            <a:r>
              <a:rPr lang="en-GB"/>
              <a:t>virtual</a:t>
            </a:r>
            <a:r>
              <a:rPr lang="en-GB"/>
              <a:t> network similar to how you would deploy applications to a data center you might own. You don’t always need it AWS to AWS service communication but can be used if you want to make your AWS service more secure. We use it for not only the security but also so we can access applications we have deployed in our datacenters - RabbitMQ, our windows services and Database - which would be too costly to put into AWS.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You can see from the table above that was measuring a like for like comparison between a lambda within a VPC and without a VPC. Although this seems bad, remember these numbers are only for the lambda cold starting. A massive increase!</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3" name="Shape 313"/>
        <p:cNvGrpSpPr/>
        <p:nvPr/>
      </p:nvGrpSpPr>
      <p:grpSpPr>
        <a:xfrm>
          <a:off x="0" y="0"/>
          <a:ext cx="0" cy="0"/>
          <a:chOff x="0" y="0"/>
          <a:chExt cx="0" cy="0"/>
        </a:xfrm>
      </p:grpSpPr>
      <p:sp>
        <p:nvSpPr>
          <p:cNvPr id="314" name="Google Shape;314;g564325880c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564325880c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is how the current architecture of a lambda behind a VPC looks currently. A new ENI has to be created and assigned to your lamba each time it boots - hence the horrendous cold start times. This is not only bad for the slow start up time but also because the rate at which you scale cannot exceed your ENI limit. Basically it means you could run out of IP addresses and be unable to start a lambda. So what’s the solution?</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9" name="Shape 319"/>
        <p:cNvGrpSpPr/>
        <p:nvPr/>
      </p:nvGrpSpPr>
      <p:grpSpPr>
        <a:xfrm>
          <a:off x="0" y="0"/>
          <a:ext cx="0" cy="0"/>
          <a:chOff x="0" y="0"/>
          <a:chExt cx="0" cy="0"/>
        </a:xfrm>
      </p:grpSpPr>
      <p:sp>
        <p:nvSpPr>
          <p:cNvPr id="320" name="Google Shape;320;g564325880c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564325880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Luckily, amazon had heard the shouts from all the cold lambdas and decided to rearchitect how Lambda works.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There is a whole talk on this at Re:Invent 2018 called Lambda under the hood which I highly recommend watching but to distill this new architecture down, essentially what will happen is instead of creating a new ENI for each new lambda, it will be reused. This will have the effect of making all functions within a VPC have the same IP address.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This is still very much work in progress however</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564325880c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564325880c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Although there are improvements coming, generally speaking, even after this new architecture comes out, you should be cautious about putting your Lambdas in a VPC.</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9" name="Shape 339"/>
        <p:cNvGrpSpPr/>
        <p:nvPr/>
      </p:nvGrpSpPr>
      <p:grpSpPr>
        <a:xfrm>
          <a:off x="0" y="0"/>
          <a:ext cx="0" cy="0"/>
          <a:chOff x="0" y="0"/>
          <a:chExt cx="0" cy="0"/>
        </a:xfrm>
      </p:grpSpPr>
      <p:sp>
        <p:nvSpPr>
          <p:cNvPr id="340" name="Google Shape;340;g564325880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564325880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Cold starts are something that I’ve mentioned a lot in this talk because it’s the one thing people fear with serverless technology.</a:t>
            </a:r>
            <a:endParaRPr/>
          </a:p>
          <a:p>
            <a:pPr indent="0" lvl="0" marL="0" rtl="0" algn="l">
              <a:spcBef>
                <a:spcPts val="0"/>
              </a:spcBef>
              <a:spcAft>
                <a:spcPts val="0"/>
              </a:spcAft>
              <a:buNone/>
            </a:pPr>
            <a:r>
              <a:rPr lang="en-GB"/>
              <a:t>But why did it gain such </a:t>
            </a:r>
            <a:r>
              <a:rPr lang="en-GB"/>
              <a:t>notoriety</a:t>
            </a:r>
            <a:r>
              <a:rPr lang="en-GB"/>
              <a:t>? Formally AWS used to “freeze” a function after 5 minutes of inactivity. But since then, they have slowly increased it. To the point now where functions will usually stay around for about 45 minutes before freezing. </a:t>
            </a:r>
            <a:r>
              <a:rPr lang="en-GB"/>
              <a:t>Unfortunately</a:t>
            </a:r>
            <a:r>
              <a:rPr lang="en-GB"/>
              <a:t>, there is no documented value for how long aws functions stay around but a lot of tests have been done and the word on the street is that is </a:t>
            </a:r>
            <a:r>
              <a:rPr lang="en-GB"/>
              <a:t>approx</a:t>
            </a:r>
            <a:r>
              <a:rPr lang="en-GB"/>
              <a:t> 45 minutes.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Nonetheless, as you scale you will suffer the cold start problem, but you would just the same as if you were scaling an ECS instance.</a:t>
            </a:r>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6" name="Shape 346"/>
        <p:cNvGrpSpPr/>
        <p:nvPr/>
      </p:nvGrpSpPr>
      <p:grpSpPr>
        <a:xfrm>
          <a:off x="0" y="0"/>
          <a:ext cx="0" cy="0"/>
          <a:chOff x="0" y="0"/>
          <a:chExt cx="0" cy="0"/>
        </a:xfrm>
      </p:grpSpPr>
      <p:sp>
        <p:nvSpPr>
          <p:cNvPr id="347" name="Google Shape;347;g56614ced63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 name="Google Shape;348;g56614ced63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But what </a:t>
            </a:r>
            <a:r>
              <a:rPr lang="en-GB"/>
              <a:t>effect</a:t>
            </a:r>
            <a:r>
              <a:rPr lang="en-GB"/>
              <a:t> does cold start have on your app?</a:t>
            </a:r>
            <a:endParaRPr/>
          </a:p>
          <a:p>
            <a:pPr indent="0" lvl="0" marL="0" rtl="0" algn="l">
              <a:spcBef>
                <a:spcPts val="0"/>
              </a:spcBef>
              <a:spcAft>
                <a:spcPts val="0"/>
              </a:spcAft>
              <a:buNone/>
            </a:pPr>
            <a:r>
              <a:rPr lang="en-GB"/>
              <a:t>Well looking at this graph, massive is the effect.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 name="Shape 68"/>
        <p:cNvGrpSpPr/>
        <p:nvPr/>
      </p:nvGrpSpPr>
      <p:grpSpPr>
        <a:xfrm>
          <a:off x="0" y="0"/>
          <a:ext cx="0" cy="0"/>
          <a:chOff x="0" y="0"/>
          <a:chExt cx="0" cy="0"/>
        </a:xfrm>
      </p:grpSpPr>
      <p:sp>
        <p:nvSpPr>
          <p:cNvPr id="69" name="Google Shape;69;g560bbc1220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 name="Google Shape;70;g560bbc1220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READ board - pretty great right?</a:t>
            </a:r>
            <a:endParaRPr/>
          </a:p>
          <a:p>
            <a:pPr indent="0" lvl="0" marL="0" rtl="0" algn="l">
              <a:spcBef>
                <a:spcPts val="0"/>
              </a:spcBef>
              <a:spcAft>
                <a:spcPts val="0"/>
              </a:spcAft>
              <a:buNone/>
            </a:pPr>
            <a:r>
              <a:rPr lang="en-GB"/>
              <a:t>So let’s break this down</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Billed only for what you use - let’s say you have a CRUD API responsible for user settings. Instead of hosting that on a dedicated box that is always spinning and listening for requests, we are only billed when the function is actually called. If the users are not updating their settings - then we aren’t billed and we waste less money on server costs.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Scaled on demand - instead of cloud hosting like ECS or VM’s responding to CPU and memory usage stats to scale to new instances (which is slow as hell). Serverless scales per execution. This means that if a request is being processed by a lambda instance, then another one will start up to process the next one.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564325880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564325880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Many people got into the habit of creating these Lambda warm-up mechanisms by simply pinging the lambda on a cron. Now although this sounds like a great idea, it will mean that only 1 instance is spun up. To spin up concurrent instances, you need to be sending parallel requests that forces AWS to spin up extra ones to deal with the load. In addition to this, Lambda’s are reset after 4 hours anyway, so you are going to get cold starts then. This is all to say, there are better ways of solving this problem.</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But there are certain circumstances when you may want to keep lambda’s warm. Let’s for example consider Just Eat. They will have lots of orders coming in at around 12 noon and 5pm. If you have these regular </a:t>
            </a:r>
            <a:r>
              <a:rPr lang="en-GB"/>
              <a:t>occurrences then you could trigger a CloudWatch cron just before those times to fire requests at the lambdas and warm them to a sufficient degree. You could even attach a particular payload or header to these requests to make sure they avoid the primary code path and no cause bad data etc.</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This sorta betrays the headline ethos of Serverless though - that you don’t need to worry about scaling.</a:t>
            </a:r>
            <a:endParaRPr/>
          </a:p>
          <a:p>
            <a:pPr indent="0" lvl="0" marL="0" rtl="0" algn="l">
              <a:spcBef>
                <a:spcPts val="0"/>
              </a:spcBef>
              <a:spcAft>
                <a:spcPts val="0"/>
              </a:spcAft>
              <a:buNone/>
            </a:pPr>
            <a:r>
              <a:rPr lang="en-GB"/>
              <a:t>But customer experience trumps all, and it’s important to have suitable response times because they could have a measurable financial impact. For example Akamai, a couple years ago found that for every 100 millisecond delay, website conversions were cut by around 7%. Reducing latency is key</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56614ced63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56614ced63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Despite Lambda having a reputation as just a function service, it can do a whole lot more than that.</a:t>
            </a:r>
            <a:endParaRPr/>
          </a:p>
          <a:p>
            <a:pPr indent="0" lvl="0" marL="0" rtl="0" algn="l">
              <a:spcBef>
                <a:spcPts val="0"/>
              </a:spcBef>
              <a:spcAft>
                <a:spcPts val="0"/>
              </a:spcAft>
              <a:buNone/>
            </a:pPr>
            <a:r>
              <a:rPr lang="en-GB"/>
              <a:t>Let’s say on start your Lambda needs to go and fetch something from an API, like your configuration as in this code snippet.</a:t>
            </a:r>
            <a:endParaRPr/>
          </a:p>
          <a:p>
            <a:pPr indent="0" lvl="0" marL="0" rtl="0" algn="l">
              <a:spcBef>
                <a:spcPts val="0"/>
              </a:spcBef>
              <a:spcAft>
                <a:spcPts val="0"/>
              </a:spcAft>
              <a:buNone/>
            </a:pPr>
            <a:r>
              <a:rPr lang="en-GB"/>
              <a:t>You will only need to fetch this on cold start if you just save your config to a global or class variable. This way, on subsequent requests you will have already got the config.</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4" name="Shape 364"/>
        <p:cNvGrpSpPr/>
        <p:nvPr/>
      </p:nvGrpSpPr>
      <p:grpSpPr>
        <a:xfrm>
          <a:off x="0" y="0"/>
          <a:ext cx="0" cy="0"/>
          <a:chOff x="0" y="0"/>
          <a:chExt cx="0" cy="0"/>
        </a:xfrm>
      </p:grpSpPr>
      <p:sp>
        <p:nvSpPr>
          <p:cNvPr id="365" name="Google Shape;365;g57dcc7e95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6" name="Google Shape;366;g57dcc7e95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Now we’ve learnt how we can optimize our Lambdas, let’s look at how we can put this into practise.</a:t>
            </a:r>
            <a:endParaRPr/>
          </a:p>
          <a:p>
            <a:pPr indent="0" lvl="0" marL="0" rtl="0" algn="l">
              <a:spcBef>
                <a:spcPts val="0"/>
              </a:spcBef>
              <a:spcAft>
                <a:spcPts val="0"/>
              </a:spcAft>
              <a:buNone/>
            </a:pPr>
            <a:r>
              <a:rPr lang="en-GB"/>
              <a:t>We have 3 steps to this process</a:t>
            </a:r>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57dcc7e950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57dcc7e950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First, is to measure what the performance is currently. This will give you a good idea of what improvements you can expect.</a:t>
            </a:r>
            <a:endParaRPr/>
          </a:p>
          <a:p>
            <a:pPr indent="0" lvl="0" marL="0" rtl="0" algn="l">
              <a:spcBef>
                <a:spcPts val="0"/>
              </a:spcBef>
              <a:spcAft>
                <a:spcPts val="0"/>
              </a:spcAft>
              <a:buNone/>
            </a:pPr>
            <a:r>
              <a:rPr lang="en-GB"/>
              <a:t>We can use tools such as CloudWatch logs as I showed you before as well as AWS X-ray, Bees with machine guns and even local testing to benchmark where the app is currently</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The important thing at this stage is not to do any improvements just find a way to measure any improvements we do make and also set realistic goals about what to expect after these improvements are made.</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57dcc7e950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57dcc7e950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Ok, next step is to optimize, through the points we discussed in the talk and some we didn’t get time for like connection pooling and upgrading your runtime.</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57dcc7e950_0_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57dcc7e950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Now that all your optimizations are done, we need to see if they made any difference! How can we do this?</a:t>
            </a:r>
            <a:endParaRPr/>
          </a:p>
          <a:p>
            <a:pPr indent="0" lvl="0" marL="0" rtl="0" algn="l">
              <a:spcBef>
                <a:spcPts val="0"/>
              </a:spcBef>
              <a:spcAft>
                <a:spcPts val="0"/>
              </a:spcAft>
              <a:buNone/>
            </a:pPr>
            <a:r>
              <a:rPr lang="en-GB"/>
              <a:t>At a basic level, we can reuse CloudWatch and Dashbird which is analytics tool that is built on top of Cloudwatch.</a:t>
            </a:r>
            <a:endParaRPr/>
          </a:p>
          <a:p>
            <a:pPr indent="0" lvl="0" marL="0" rtl="0" algn="l">
              <a:spcBef>
                <a:spcPts val="0"/>
              </a:spcBef>
              <a:spcAft>
                <a:spcPts val="0"/>
              </a:spcAft>
              <a:buNone/>
            </a:pPr>
            <a:r>
              <a:rPr lang="en-GB"/>
              <a:t>However, to make things more advanced, you’re going to want to use tools such as...</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7" name="Shape 387"/>
        <p:cNvGrpSpPr/>
        <p:nvPr/>
      </p:nvGrpSpPr>
      <p:grpSpPr>
        <a:xfrm>
          <a:off x="0" y="0"/>
          <a:ext cx="0" cy="0"/>
          <a:chOff x="0" y="0"/>
          <a:chExt cx="0" cy="0"/>
        </a:xfrm>
      </p:grpSpPr>
      <p:sp>
        <p:nvSpPr>
          <p:cNvPr id="388" name="Google Shape;388;g57dcc7e95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57dcc7e95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Graphite</a:t>
            </a:r>
            <a:endParaRPr/>
          </a:p>
          <a:p>
            <a:pPr indent="0" lvl="0" marL="0" rtl="0" algn="l">
              <a:spcBef>
                <a:spcPts val="0"/>
              </a:spcBef>
              <a:spcAft>
                <a:spcPts val="0"/>
              </a:spcAft>
              <a:buNone/>
            </a:pPr>
            <a:r>
              <a:rPr lang="en-GB"/>
              <a:t>Now graphite is a realtime monitoring tool that can be used for a variety of different metrics. It allows you to create cool graphs using Grafana like this…</a:t>
            </a:r>
            <a:endParaRPr/>
          </a:p>
          <a:p>
            <a:pPr indent="0" lvl="0" marL="0" rtl="0" algn="l">
              <a:spcBef>
                <a:spcPts val="0"/>
              </a:spcBef>
              <a:spcAft>
                <a:spcPts val="0"/>
              </a:spcAft>
              <a:buNone/>
            </a:pPr>
            <a:r>
              <a:rPr lang="en-GB"/>
              <a:t>It’s very simple to implement, at the top row we have “counts” which tracks the number of times a route is called.</a:t>
            </a:r>
            <a:endParaRPr/>
          </a:p>
          <a:p>
            <a:pPr indent="0" lvl="0" marL="0" rtl="0" algn="l">
              <a:spcBef>
                <a:spcPts val="0"/>
              </a:spcBef>
              <a:spcAft>
                <a:spcPts val="0"/>
              </a:spcAft>
              <a:buNone/>
            </a:pPr>
            <a:r>
              <a:rPr lang="en-GB"/>
              <a:t>The next row has a trace of the times the routes took to execute. </a:t>
            </a:r>
            <a:endParaRPr/>
          </a:p>
          <a:p>
            <a:pPr indent="0" lvl="0" marL="0" rtl="0" algn="l">
              <a:spcBef>
                <a:spcPts val="0"/>
              </a:spcBef>
              <a:spcAft>
                <a:spcPts val="0"/>
              </a:spcAft>
              <a:buNone/>
            </a:pPr>
            <a:r>
              <a:rPr lang="en-GB"/>
              <a:t>This is a very easy technology to deploy and implement so I’d recommend taking a look into it.</a:t>
            </a:r>
            <a:endParaRPr/>
          </a:p>
          <a:p>
            <a:pPr indent="0" lvl="0" marL="0" rtl="0" algn="l">
              <a:spcBef>
                <a:spcPts val="0"/>
              </a:spcBef>
              <a:spcAft>
                <a:spcPts val="0"/>
              </a:spcAft>
              <a:buNone/>
            </a:pPr>
            <a:r>
              <a:rPr lang="en-GB"/>
              <a:t>If you want help implementing it into Node specifically then take a look at my shamelessly self </a:t>
            </a:r>
            <a:r>
              <a:rPr lang="en-GB"/>
              <a:t>promote</a:t>
            </a:r>
            <a:r>
              <a:rPr lang="en-GB"/>
              <a:t> blog post on this topic.</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4" name="Shape 394"/>
        <p:cNvGrpSpPr/>
        <p:nvPr/>
      </p:nvGrpSpPr>
      <p:grpSpPr>
        <a:xfrm>
          <a:off x="0" y="0"/>
          <a:ext cx="0" cy="0"/>
          <a:chOff x="0" y="0"/>
          <a:chExt cx="0" cy="0"/>
        </a:xfrm>
      </p:grpSpPr>
      <p:sp>
        <p:nvSpPr>
          <p:cNvPr id="395" name="Google Shape;395;g57dcc7e950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57dcc7e950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King of the kings however is New Relic. New Relic is an APM which stands for application performance monitor. So it’s ideal for this kind of work.</a:t>
            </a:r>
            <a:endParaRPr/>
          </a:p>
          <a:p>
            <a:pPr indent="0" lvl="0" marL="0" rtl="0" algn="l">
              <a:spcBef>
                <a:spcPts val="0"/>
              </a:spcBef>
              <a:spcAft>
                <a:spcPts val="0"/>
              </a:spcAft>
              <a:buNone/>
            </a:pPr>
            <a:r>
              <a:rPr lang="en-GB"/>
              <a:t>Again, it’s dead simple to implement this and is basically a single line of code.</a:t>
            </a:r>
            <a:endParaRPr/>
          </a:p>
          <a:p>
            <a:pPr indent="0" lvl="0" marL="0" rtl="0" algn="l">
              <a:spcBef>
                <a:spcPts val="0"/>
              </a:spcBef>
              <a:spcAft>
                <a:spcPts val="0"/>
              </a:spcAft>
              <a:buNone/>
            </a:pPr>
            <a:r>
              <a:rPr lang="en-GB"/>
              <a:t>This will give you a lot of language specific insights into how the app is performing and even where you can make improvements</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560bbc1220_3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560bbc1220_3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So what have we learnt?</a:t>
            </a:r>
            <a:endParaRPr/>
          </a:p>
          <a:p>
            <a:pPr indent="0" lvl="0" marL="0" rtl="0" algn="l">
              <a:spcBef>
                <a:spcPts val="0"/>
              </a:spcBef>
              <a:spcAft>
                <a:spcPts val="0"/>
              </a:spcAft>
              <a:buNone/>
            </a:pPr>
            <a:r>
              <a:t/>
            </a:r>
            <a:endParaRPr/>
          </a:p>
          <a:p>
            <a:pPr indent="0" lvl="0" marL="0" rtl="0" algn="l">
              <a:spcBef>
                <a:spcPts val="0"/>
              </a:spcBef>
              <a:spcAft>
                <a:spcPts val="0"/>
              </a:spcAft>
              <a:buNone/>
            </a:pPr>
            <a:r>
              <a:rPr lang="en-GB"/>
              <a:t>Well we’ve covered the pro’s and con’s of serverless</a:t>
            </a:r>
            <a:endParaRPr/>
          </a:p>
          <a:p>
            <a:pPr indent="0" lvl="0" marL="0" rtl="0" algn="l">
              <a:spcBef>
                <a:spcPts val="0"/>
              </a:spcBef>
              <a:spcAft>
                <a:spcPts val="0"/>
              </a:spcAft>
              <a:buNone/>
            </a:pPr>
            <a:r>
              <a:rPr lang="en-GB"/>
              <a:t>We’ve discussed when and when not to use serverless</a:t>
            </a:r>
            <a:endParaRPr/>
          </a:p>
          <a:p>
            <a:pPr indent="0" lvl="0" marL="0" rtl="0" algn="l">
              <a:spcBef>
                <a:spcPts val="0"/>
              </a:spcBef>
              <a:spcAft>
                <a:spcPts val="0"/>
              </a:spcAft>
              <a:buNone/>
            </a:pPr>
            <a:r>
              <a:rPr lang="en-GB"/>
              <a:t>We’ve found out how to convert to serverless or to write applications for serverless</a:t>
            </a:r>
            <a:endParaRPr/>
          </a:p>
          <a:p>
            <a:pPr indent="0" lvl="0" marL="0" rtl="0" algn="l">
              <a:spcBef>
                <a:spcPts val="0"/>
              </a:spcBef>
              <a:spcAft>
                <a:spcPts val="0"/>
              </a:spcAft>
              <a:buNone/>
            </a:pPr>
            <a:r>
              <a:rPr lang="en-GB"/>
              <a:t>And primarily we’ve learnt how to optimize them</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56037109ca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56037109ca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 name="Shape 73"/>
        <p:cNvGrpSpPr/>
        <p:nvPr/>
      </p:nvGrpSpPr>
      <p:grpSpPr>
        <a:xfrm>
          <a:off x="0" y="0"/>
          <a:ext cx="0" cy="0"/>
          <a:chOff x="0" y="0"/>
          <a:chExt cx="0" cy="0"/>
        </a:xfrm>
      </p:grpSpPr>
      <p:sp>
        <p:nvSpPr>
          <p:cNvPr id="74" name="Google Shape;74;g560bbc1220_3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560bbc1220_3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Connected with that is the load balancing, normally you would need ELB or some other type of load balancer in front of your physical servers to distribute load evenly across instances. But with serverless, the API gateway will simply send those requests to an instance that is free or spin up a new one to process the request. We have this flexibility because although it is starting your entire app the runtime is incredibly slim.</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 name="Shape 81"/>
        <p:cNvGrpSpPr/>
        <p:nvPr/>
      </p:nvGrpSpPr>
      <p:grpSpPr>
        <a:xfrm>
          <a:off x="0" y="0"/>
          <a:ext cx="0" cy="0"/>
          <a:chOff x="0" y="0"/>
          <a:chExt cx="0" cy="0"/>
        </a:xfrm>
      </p:grpSpPr>
      <p:sp>
        <p:nvSpPr>
          <p:cNvPr id="82" name="Google Shape;82;g560bbc1220_3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 name="Google Shape;83;g560bbc1220_3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No maintenance - if you have physical servers you have to manage or even VPS’ then doubtless you will have had to upgrade packages, and operating systems and even the hardware itself. Again, serverless removes all these problems, because it’s a docker container we can guarantee a consistent environment across deployments and all maintenance is handled by the cloud provider.</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 name="Shape 86"/>
        <p:cNvGrpSpPr/>
        <p:nvPr/>
      </p:nvGrpSpPr>
      <p:grpSpPr>
        <a:xfrm>
          <a:off x="0" y="0"/>
          <a:ext cx="0" cy="0"/>
          <a:chOff x="0" y="0"/>
          <a:chExt cx="0" cy="0"/>
        </a:xfrm>
      </p:grpSpPr>
      <p:sp>
        <p:nvSpPr>
          <p:cNvPr id="87" name="Google Shape;87;g56037109ca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56037109ca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Now if you’re hearing this for the first time, you might be a little skeptical of this. Sounds a bit too good to be true. What’s the catch? Well obviously, like everything there is trade-offs - which we will cover later. But serverless is truly a groundbreaking technology and will shape the future of technical architecture</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 name="Shape 92"/>
        <p:cNvGrpSpPr/>
        <p:nvPr/>
      </p:nvGrpSpPr>
      <p:grpSpPr>
        <a:xfrm>
          <a:off x="0" y="0"/>
          <a:ext cx="0" cy="0"/>
          <a:chOff x="0" y="0"/>
          <a:chExt cx="0" cy="0"/>
        </a:xfrm>
      </p:grpSpPr>
      <p:sp>
        <p:nvSpPr>
          <p:cNvPr id="93" name="Google Shape;93;g560bbc1220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 name="Google Shape;94;g560bbc1220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Many different Cloud providers offer a what is called “Functions as a service”. There is Amazon with Lambda, Azure with “Functions” and Google with Cloud Functions. They are all great, but personally, Lambda is miles ahead of the others for a number of reasons - primarily the runtimes offered, and it’s cheaper and faster than the rest.</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560bbc1220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560bbc1220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Ok but what is Lambda under the hood? It’s important to find out because we need to know the internals before we can go about understanding how to optimize it. Lambda is just a simple docker container hosted in ECS (which is basically EC2 with a container management on top) - that’s it! Simple right.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F7F7F7"/>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1.png"/><Relationship Id="rId4" Type="http://schemas.openxmlformats.org/officeDocument/2006/relationships/image" Target="../media/image9.png"/><Relationship Id="rId5" Type="http://schemas.openxmlformats.org/officeDocument/2006/relationships/image" Target="../media/image46.png"/><Relationship Id="rId6" Type="http://schemas.openxmlformats.org/officeDocument/2006/relationships/image" Target="../media/image53.png"/><Relationship Id="rId7" Type="http://schemas.openxmlformats.org/officeDocument/2006/relationships/image" Target="../media/image1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5.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38.png"/><Relationship Id="rId4" Type="http://schemas.openxmlformats.org/officeDocument/2006/relationships/image" Target="../media/image50.png"/><Relationship Id="rId5" Type="http://schemas.openxmlformats.org/officeDocument/2006/relationships/image" Target="../media/image41.png"/><Relationship Id="rId6" Type="http://schemas.openxmlformats.org/officeDocument/2006/relationships/image" Target="../media/image45.png"/><Relationship Id="rId7" Type="http://schemas.openxmlformats.org/officeDocument/2006/relationships/image" Target="../media/image4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3.png"/><Relationship Id="rId4" Type="http://schemas.openxmlformats.org/officeDocument/2006/relationships/image" Target="../media/image42.png"/><Relationship Id="rId5" Type="http://schemas.openxmlformats.org/officeDocument/2006/relationships/image" Target="../media/image39.png"/><Relationship Id="rId6" Type="http://schemas.openxmlformats.org/officeDocument/2006/relationships/image" Target="../media/image44.png"/><Relationship Id="rId7" Type="http://schemas.openxmlformats.org/officeDocument/2006/relationships/image" Target="../media/image4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1.gif"/></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52.png"/><Relationship Id="rId4" Type="http://schemas.openxmlformats.org/officeDocument/2006/relationships/image" Target="../media/image54.png"/><Relationship Id="rId5"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4.jp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3.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48.jpg"/><Relationship Id="rId4" Type="http://schemas.openxmlformats.org/officeDocument/2006/relationships/image" Target="../media/image25.png"/><Relationship Id="rId5" Type="http://schemas.openxmlformats.org/officeDocument/2006/relationships/image" Target="../media/image3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5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29.jpg"/><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5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3.jp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3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5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6.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4.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7.png"/><Relationship Id="rId5"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2.jpg"/><Relationship Id="rId4" Type="http://schemas.openxmlformats.org/officeDocument/2006/relationships/image" Target="../media/image9.png"/><Relationship Id="rId5"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A1A1A"/>
        </a:solidFill>
      </p:bgPr>
    </p:bg>
    <p:spTree>
      <p:nvGrpSpPr>
        <p:cNvPr id="53" name="Shape 53"/>
        <p:cNvGrpSpPr/>
        <p:nvPr/>
      </p:nvGrpSpPr>
      <p:grpSpPr>
        <a:xfrm>
          <a:off x="0" y="0"/>
          <a:ext cx="0" cy="0"/>
          <a:chOff x="0" y="0"/>
          <a:chExt cx="0" cy="0"/>
        </a:xfrm>
      </p:grpSpPr>
      <p:sp>
        <p:nvSpPr>
          <p:cNvPr id="54" name="Google Shape;54;p13"/>
          <p:cNvSpPr txBox="1"/>
          <p:nvPr/>
        </p:nvSpPr>
        <p:spPr>
          <a:xfrm rot="-141">
            <a:off x="916011" y="1825873"/>
            <a:ext cx="7311900" cy="104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6000">
                <a:solidFill>
                  <a:srgbClr val="FFFFFF"/>
                </a:solidFill>
                <a:latin typeface="Avenir"/>
                <a:ea typeface="Avenir"/>
                <a:cs typeface="Avenir"/>
                <a:sym typeface="Avenir"/>
              </a:rPr>
              <a:t>Supercharged</a:t>
            </a:r>
            <a:endParaRPr sz="3000">
              <a:solidFill>
                <a:srgbClr val="FFFFFF"/>
              </a:solidFill>
              <a:latin typeface="Avenir"/>
              <a:ea typeface="Avenir"/>
              <a:cs typeface="Avenir"/>
              <a:sym typeface="Avenir"/>
            </a:endParaRPr>
          </a:p>
        </p:txBody>
      </p:sp>
      <p:sp>
        <p:nvSpPr>
          <p:cNvPr id="55" name="Google Shape;55;p13"/>
          <p:cNvSpPr txBox="1"/>
          <p:nvPr/>
        </p:nvSpPr>
        <p:spPr>
          <a:xfrm>
            <a:off x="2366550" y="2764750"/>
            <a:ext cx="4410900" cy="1406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3000">
                <a:solidFill>
                  <a:srgbClr val="FD5C63"/>
                </a:solidFill>
                <a:latin typeface="Pacifico"/>
                <a:ea typeface="Pacifico"/>
                <a:cs typeface="Pacifico"/>
                <a:sym typeface="Pacifico"/>
              </a:rPr>
              <a:t>Serverless</a:t>
            </a:r>
            <a:endParaRPr>
              <a:solidFill>
                <a:srgbClr val="FD5C63"/>
              </a:solidFill>
              <a:latin typeface="Pacifico"/>
              <a:ea typeface="Pacifico"/>
              <a:cs typeface="Pacifico"/>
              <a:sym typeface="Pacifico"/>
            </a:endParaRPr>
          </a:p>
        </p:txBody>
      </p:sp>
      <p:pic>
        <p:nvPicPr>
          <p:cNvPr id="56" name="Google Shape;56;p13"/>
          <p:cNvPicPr preferRelativeResize="0"/>
          <p:nvPr/>
        </p:nvPicPr>
        <p:blipFill rotWithShape="1">
          <a:blip r:embed="rId3">
            <a:alphaModFix amt="50000"/>
          </a:blip>
          <a:srcRect b="0" l="0" r="0" t="0"/>
          <a:stretch/>
        </p:blipFill>
        <p:spPr>
          <a:xfrm>
            <a:off x="-50" y="1775225"/>
            <a:ext cx="9144000" cy="45720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 name="Shape 119"/>
        <p:cNvGrpSpPr/>
        <p:nvPr/>
      </p:nvGrpSpPr>
      <p:grpSpPr>
        <a:xfrm>
          <a:off x="0" y="0"/>
          <a:ext cx="0" cy="0"/>
          <a:chOff x="0" y="0"/>
          <a:chExt cx="0" cy="0"/>
        </a:xfrm>
      </p:grpSpPr>
      <p:sp>
        <p:nvSpPr>
          <p:cNvPr id="120" name="Google Shape;120;p22"/>
          <p:cNvSpPr txBox="1"/>
          <p:nvPr/>
        </p:nvSpPr>
        <p:spPr>
          <a:xfrm>
            <a:off x="1576500" y="1584450"/>
            <a:ext cx="5991000" cy="1974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6000">
                <a:latin typeface="Rockwell"/>
                <a:ea typeface="Rockwell"/>
                <a:cs typeface="Rockwell"/>
                <a:sym typeface="Rockwell"/>
              </a:rPr>
              <a:t>How does it all </a:t>
            </a:r>
            <a:r>
              <a:rPr b="1" lang="en-GB" sz="6000">
                <a:solidFill>
                  <a:srgbClr val="FD5C63"/>
                </a:solidFill>
                <a:latin typeface="Pacifico"/>
                <a:ea typeface="Pacifico"/>
                <a:cs typeface="Pacifico"/>
                <a:sym typeface="Pacifico"/>
              </a:rPr>
              <a:t>work</a:t>
            </a:r>
            <a:r>
              <a:rPr b="1" lang="en-GB" sz="6000">
                <a:latin typeface="Rockwell"/>
                <a:ea typeface="Rockwell"/>
                <a:cs typeface="Rockwell"/>
                <a:sym typeface="Rockwell"/>
              </a:rPr>
              <a:t>?</a:t>
            </a:r>
            <a:endParaRPr b="1" sz="6000">
              <a:latin typeface="Rockwell"/>
              <a:ea typeface="Rockwell"/>
              <a:cs typeface="Rockwell"/>
              <a:sym typeface="Rockwe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 name="Shape 124"/>
        <p:cNvGrpSpPr/>
        <p:nvPr/>
      </p:nvGrpSpPr>
      <p:grpSpPr>
        <a:xfrm>
          <a:off x="0" y="0"/>
          <a:ext cx="0" cy="0"/>
          <a:chOff x="0" y="0"/>
          <a:chExt cx="0" cy="0"/>
        </a:xfrm>
      </p:grpSpPr>
      <p:pic>
        <p:nvPicPr>
          <p:cNvPr id="125" name="Google Shape;125;p23"/>
          <p:cNvPicPr preferRelativeResize="0"/>
          <p:nvPr/>
        </p:nvPicPr>
        <p:blipFill>
          <a:blip r:embed="rId3">
            <a:alphaModFix/>
          </a:blip>
          <a:stretch>
            <a:fillRect/>
          </a:stretch>
        </p:blipFill>
        <p:spPr>
          <a:xfrm>
            <a:off x="101500" y="1301150"/>
            <a:ext cx="2541125" cy="2541125"/>
          </a:xfrm>
          <a:prstGeom prst="rect">
            <a:avLst/>
          </a:prstGeom>
          <a:noFill/>
          <a:ln>
            <a:noFill/>
          </a:ln>
        </p:spPr>
      </p:pic>
      <p:pic>
        <p:nvPicPr>
          <p:cNvPr id="126" name="Google Shape;126;p23"/>
          <p:cNvPicPr preferRelativeResize="0"/>
          <p:nvPr/>
        </p:nvPicPr>
        <p:blipFill>
          <a:blip r:embed="rId3">
            <a:alphaModFix/>
          </a:blip>
          <a:stretch>
            <a:fillRect/>
          </a:stretch>
        </p:blipFill>
        <p:spPr>
          <a:xfrm>
            <a:off x="5861725" y="290488"/>
            <a:ext cx="1354425" cy="1354430"/>
          </a:xfrm>
          <a:prstGeom prst="rect">
            <a:avLst/>
          </a:prstGeom>
          <a:noFill/>
          <a:ln>
            <a:noFill/>
          </a:ln>
        </p:spPr>
      </p:pic>
      <p:pic>
        <p:nvPicPr>
          <p:cNvPr id="127" name="Google Shape;127;p23"/>
          <p:cNvPicPr preferRelativeResize="0"/>
          <p:nvPr/>
        </p:nvPicPr>
        <p:blipFill>
          <a:blip r:embed="rId3">
            <a:alphaModFix/>
          </a:blip>
          <a:stretch>
            <a:fillRect/>
          </a:stretch>
        </p:blipFill>
        <p:spPr>
          <a:xfrm>
            <a:off x="5861725" y="1802145"/>
            <a:ext cx="1354425" cy="1354430"/>
          </a:xfrm>
          <a:prstGeom prst="rect">
            <a:avLst/>
          </a:prstGeom>
          <a:noFill/>
          <a:ln>
            <a:noFill/>
          </a:ln>
        </p:spPr>
      </p:pic>
      <p:pic>
        <p:nvPicPr>
          <p:cNvPr id="128" name="Google Shape;128;p23"/>
          <p:cNvPicPr preferRelativeResize="0"/>
          <p:nvPr/>
        </p:nvPicPr>
        <p:blipFill>
          <a:blip r:embed="rId3">
            <a:alphaModFix/>
          </a:blip>
          <a:stretch>
            <a:fillRect/>
          </a:stretch>
        </p:blipFill>
        <p:spPr>
          <a:xfrm>
            <a:off x="5861725" y="3498558"/>
            <a:ext cx="1354425" cy="1354430"/>
          </a:xfrm>
          <a:prstGeom prst="rect">
            <a:avLst/>
          </a:prstGeom>
          <a:noFill/>
          <a:ln>
            <a:noFill/>
          </a:ln>
        </p:spPr>
      </p:pic>
      <p:cxnSp>
        <p:nvCxnSpPr>
          <p:cNvPr id="129" name="Google Shape;129;p23"/>
          <p:cNvCxnSpPr>
            <a:stCxn id="125" idx="3"/>
            <a:endCxn id="127" idx="1"/>
          </p:cNvCxnSpPr>
          <p:nvPr/>
        </p:nvCxnSpPr>
        <p:spPr>
          <a:xfrm flipH="1" rot="10800000">
            <a:off x="2642625" y="2479313"/>
            <a:ext cx="3219000" cy="92400"/>
          </a:xfrm>
          <a:prstGeom prst="straightConnector1">
            <a:avLst/>
          </a:prstGeom>
          <a:noFill/>
          <a:ln cap="flat" cmpd="sng" w="38100">
            <a:solidFill>
              <a:srgbClr val="FF0000"/>
            </a:solidFill>
            <a:prstDash val="solid"/>
            <a:round/>
            <a:headEnd len="med" w="med" type="none"/>
            <a:tailEnd len="med" w="med" type="triangle"/>
          </a:ln>
        </p:spPr>
      </p:cxnSp>
      <p:cxnSp>
        <p:nvCxnSpPr>
          <p:cNvPr id="130" name="Google Shape;130;p23"/>
          <p:cNvCxnSpPr>
            <a:stCxn id="125" idx="3"/>
            <a:endCxn id="126" idx="1"/>
          </p:cNvCxnSpPr>
          <p:nvPr/>
        </p:nvCxnSpPr>
        <p:spPr>
          <a:xfrm flipH="1" rot="10800000">
            <a:off x="2642625" y="967613"/>
            <a:ext cx="3219000" cy="1604100"/>
          </a:xfrm>
          <a:prstGeom prst="straightConnector1">
            <a:avLst/>
          </a:prstGeom>
          <a:noFill/>
          <a:ln cap="flat" cmpd="sng" w="28575">
            <a:solidFill>
              <a:srgbClr val="FF0000"/>
            </a:solidFill>
            <a:prstDash val="solid"/>
            <a:round/>
            <a:headEnd len="med" w="med" type="none"/>
            <a:tailEnd len="med" w="med" type="triangle"/>
          </a:ln>
        </p:spPr>
      </p:cxnSp>
      <p:cxnSp>
        <p:nvCxnSpPr>
          <p:cNvPr id="131" name="Google Shape;131;p23"/>
          <p:cNvCxnSpPr>
            <a:stCxn id="125" idx="3"/>
            <a:endCxn id="128" idx="1"/>
          </p:cNvCxnSpPr>
          <p:nvPr/>
        </p:nvCxnSpPr>
        <p:spPr>
          <a:xfrm>
            <a:off x="2642625" y="2571713"/>
            <a:ext cx="3219000" cy="1604100"/>
          </a:xfrm>
          <a:prstGeom prst="straightConnector1">
            <a:avLst/>
          </a:prstGeom>
          <a:noFill/>
          <a:ln cap="flat" cmpd="sng" w="38100">
            <a:solidFill>
              <a:srgbClr val="00FF00"/>
            </a:solidFill>
            <a:prstDash val="solid"/>
            <a:round/>
            <a:headEnd len="med" w="med" type="none"/>
            <a:tailEnd len="med" w="med" type="triangle"/>
          </a:ln>
        </p:spPr>
      </p:cxnSp>
      <p:sp>
        <p:nvSpPr>
          <p:cNvPr id="132" name="Google Shape;132;p23"/>
          <p:cNvSpPr/>
          <p:nvPr/>
        </p:nvSpPr>
        <p:spPr>
          <a:xfrm>
            <a:off x="4081525" y="1423600"/>
            <a:ext cx="566400" cy="566400"/>
          </a:xfrm>
          <a:prstGeom prst="mathMultiply">
            <a:avLst>
              <a:gd fmla="val 23520" name="adj1"/>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3"/>
          <p:cNvSpPr/>
          <p:nvPr/>
        </p:nvSpPr>
        <p:spPr>
          <a:xfrm>
            <a:off x="4234625" y="2242313"/>
            <a:ext cx="566400" cy="566400"/>
          </a:xfrm>
          <a:prstGeom prst="mathMultiply">
            <a:avLst>
              <a:gd fmla="val 23520" name="adj1"/>
            </a:avLst>
          </a:prstGeom>
          <a:solidFill>
            <a:srgbClr val="FF000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 name="Google Shape;134;p23"/>
          <p:cNvSpPr/>
          <p:nvPr/>
        </p:nvSpPr>
        <p:spPr>
          <a:xfrm>
            <a:off x="7216250" y="520550"/>
            <a:ext cx="1285800" cy="780600"/>
          </a:xfrm>
          <a:prstGeom prst="wedgeRoundRectCallout">
            <a:avLst>
              <a:gd fmla="val -59523" name="adj1"/>
              <a:gd fmla="val 26483"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Fail!</a:t>
            </a:r>
            <a:endParaRPr/>
          </a:p>
        </p:txBody>
      </p:sp>
      <p:sp>
        <p:nvSpPr>
          <p:cNvPr id="135" name="Google Shape;135;p23"/>
          <p:cNvSpPr/>
          <p:nvPr/>
        </p:nvSpPr>
        <p:spPr>
          <a:xfrm>
            <a:off x="7301425" y="2089063"/>
            <a:ext cx="1285800" cy="780600"/>
          </a:xfrm>
          <a:prstGeom prst="wedgeRoundRectCallout">
            <a:avLst>
              <a:gd fmla="val -59523" name="adj1"/>
              <a:gd fmla="val 26483"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Nope!</a:t>
            </a:r>
            <a:endParaRPr/>
          </a:p>
        </p:txBody>
      </p:sp>
      <p:sp>
        <p:nvSpPr>
          <p:cNvPr id="136" name="Google Shape;136;p23"/>
          <p:cNvSpPr/>
          <p:nvPr/>
        </p:nvSpPr>
        <p:spPr>
          <a:xfrm>
            <a:off x="7301425" y="3785463"/>
            <a:ext cx="1285800" cy="780600"/>
          </a:xfrm>
          <a:prstGeom prst="wedgeRoundRectCallout">
            <a:avLst>
              <a:gd fmla="val -59523" name="adj1"/>
              <a:gd fmla="val 26483" name="adj2"/>
              <a:gd fmla="val 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GB"/>
              <a:t>Yay!</a:t>
            </a:r>
            <a:endParaRPr/>
          </a:p>
        </p:txBody>
      </p:sp>
      <p:sp>
        <p:nvSpPr>
          <p:cNvPr id="137" name="Google Shape;137;p23"/>
          <p:cNvSpPr txBox="1"/>
          <p:nvPr/>
        </p:nvSpPr>
        <p:spPr>
          <a:xfrm>
            <a:off x="306775" y="290500"/>
            <a:ext cx="4699500" cy="97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600">
                <a:latin typeface="Rockwell"/>
                <a:ea typeface="Rockwell"/>
                <a:cs typeface="Rockwell"/>
                <a:sym typeface="Rockwell"/>
              </a:rPr>
              <a:t>Lambda’s Failing</a:t>
            </a:r>
            <a:endParaRPr b="1" sz="3600">
              <a:latin typeface="Rockwell"/>
              <a:ea typeface="Rockwell"/>
              <a:cs typeface="Rockwell"/>
              <a:sym typeface="Rockwe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 name="Shape 141"/>
        <p:cNvGrpSpPr/>
        <p:nvPr/>
      </p:nvGrpSpPr>
      <p:grpSpPr>
        <a:xfrm>
          <a:off x="0" y="0"/>
          <a:ext cx="0" cy="0"/>
          <a:chOff x="0" y="0"/>
          <a:chExt cx="0" cy="0"/>
        </a:xfrm>
      </p:grpSpPr>
      <p:sp>
        <p:nvSpPr>
          <p:cNvPr id="142" name="Google Shape;142;p24"/>
          <p:cNvSpPr/>
          <p:nvPr/>
        </p:nvSpPr>
        <p:spPr>
          <a:xfrm>
            <a:off x="4395075" y="-47700"/>
            <a:ext cx="5143500" cy="5238900"/>
          </a:xfrm>
          <a:prstGeom prst="rect">
            <a:avLst/>
          </a:prstGeom>
          <a:solidFill>
            <a:srgbClr val="FD5C6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43" name="Google Shape;143;p24"/>
          <p:cNvPicPr preferRelativeResize="0"/>
          <p:nvPr/>
        </p:nvPicPr>
        <p:blipFill>
          <a:blip r:embed="rId3">
            <a:alphaModFix/>
          </a:blip>
          <a:stretch>
            <a:fillRect/>
          </a:stretch>
        </p:blipFill>
        <p:spPr>
          <a:xfrm>
            <a:off x="626475" y="988900"/>
            <a:ext cx="3372250" cy="3165700"/>
          </a:xfrm>
          <a:prstGeom prst="rect">
            <a:avLst/>
          </a:prstGeom>
          <a:noFill/>
          <a:ln>
            <a:noFill/>
          </a:ln>
        </p:spPr>
      </p:pic>
      <p:sp>
        <p:nvSpPr>
          <p:cNvPr id="144" name="Google Shape;144;p24"/>
          <p:cNvSpPr txBox="1"/>
          <p:nvPr/>
        </p:nvSpPr>
        <p:spPr>
          <a:xfrm>
            <a:off x="5865500" y="416250"/>
            <a:ext cx="2368500" cy="204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15000">
                <a:solidFill>
                  <a:srgbClr val="FFFFFF"/>
                </a:solidFill>
                <a:latin typeface="Rockwell"/>
                <a:ea typeface="Rockwell"/>
                <a:cs typeface="Rockwell"/>
                <a:sym typeface="Rockwell"/>
              </a:rPr>
              <a:t>15</a:t>
            </a:r>
            <a:r>
              <a:rPr b="1" lang="en-GB" sz="9600">
                <a:solidFill>
                  <a:srgbClr val="FFFFFF"/>
                </a:solidFill>
                <a:latin typeface="Avenir"/>
                <a:ea typeface="Avenir"/>
                <a:cs typeface="Avenir"/>
                <a:sym typeface="Avenir"/>
              </a:rPr>
              <a:t> </a:t>
            </a:r>
            <a:endParaRPr sz="9600">
              <a:solidFill>
                <a:srgbClr val="FFFFFF"/>
              </a:solidFill>
              <a:latin typeface="Avenir"/>
              <a:ea typeface="Avenir"/>
              <a:cs typeface="Avenir"/>
              <a:sym typeface="Avenir"/>
            </a:endParaRPr>
          </a:p>
        </p:txBody>
      </p:sp>
      <p:sp>
        <p:nvSpPr>
          <p:cNvPr id="145" name="Google Shape;145;p24"/>
          <p:cNvSpPr txBox="1"/>
          <p:nvPr/>
        </p:nvSpPr>
        <p:spPr>
          <a:xfrm>
            <a:off x="5205651" y="2462850"/>
            <a:ext cx="3688200" cy="1137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4800">
                <a:solidFill>
                  <a:srgbClr val="FFFFFF"/>
                </a:solidFill>
                <a:latin typeface="Rockwell"/>
                <a:ea typeface="Rockwell"/>
                <a:cs typeface="Rockwell"/>
                <a:sym typeface="Rockwell"/>
              </a:rPr>
              <a:t>minute</a:t>
            </a:r>
            <a:endParaRPr sz="4800">
              <a:solidFill>
                <a:srgbClr val="FFFFFF"/>
              </a:solidFill>
              <a:latin typeface="Rockwell"/>
              <a:ea typeface="Rockwell"/>
              <a:cs typeface="Rockwell"/>
              <a:sym typeface="Rockwell"/>
            </a:endParaRPr>
          </a:p>
        </p:txBody>
      </p:sp>
      <p:sp>
        <p:nvSpPr>
          <p:cNvPr id="146" name="Google Shape;146;p24"/>
          <p:cNvSpPr txBox="1"/>
          <p:nvPr/>
        </p:nvSpPr>
        <p:spPr>
          <a:xfrm>
            <a:off x="4395075" y="3599850"/>
            <a:ext cx="5143500" cy="9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4800">
                <a:solidFill>
                  <a:srgbClr val="FFFFFF"/>
                </a:solidFill>
                <a:latin typeface="Pacifico"/>
                <a:ea typeface="Pacifico"/>
                <a:cs typeface="Pacifico"/>
                <a:sym typeface="Pacifico"/>
              </a:rPr>
              <a:t>execution window</a:t>
            </a:r>
            <a:endParaRPr sz="4800">
              <a:solidFill>
                <a:srgbClr val="FFFFFF"/>
              </a:solidFill>
              <a:latin typeface="Pacifico"/>
              <a:ea typeface="Pacifico"/>
              <a:cs typeface="Pacifico"/>
              <a:sym typeface="Pacific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 name="Shape 150"/>
        <p:cNvGrpSpPr/>
        <p:nvPr/>
      </p:nvGrpSpPr>
      <p:grpSpPr>
        <a:xfrm>
          <a:off x="0" y="0"/>
          <a:ext cx="0" cy="0"/>
          <a:chOff x="0" y="0"/>
          <a:chExt cx="0" cy="0"/>
        </a:xfrm>
      </p:grpSpPr>
      <p:pic>
        <p:nvPicPr>
          <p:cNvPr id="151" name="Google Shape;151;p25"/>
          <p:cNvPicPr preferRelativeResize="0"/>
          <p:nvPr/>
        </p:nvPicPr>
        <p:blipFill>
          <a:blip r:embed="rId3">
            <a:alphaModFix/>
          </a:blip>
          <a:stretch>
            <a:fillRect/>
          </a:stretch>
        </p:blipFill>
        <p:spPr>
          <a:xfrm flipH="1">
            <a:off x="2718525" y="1935950"/>
            <a:ext cx="4162425" cy="1271590"/>
          </a:xfrm>
          <a:prstGeom prst="rect">
            <a:avLst/>
          </a:prstGeom>
          <a:noFill/>
          <a:ln>
            <a:noFill/>
          </a:ln>
        </p:spPr>
      </p:pic>
      <p:pic>
        <p:nvPicPr>
          <p:cNvPr id="152" name="Google Shape;152;p25"/>
          <p:cNvPicPr preferRelativeResize="0"/>
          <p:nvPr/>
        </p:nvPicPr>
        <p:blipFill>
          <a:blip r:embed="rId4">
            <a:alphaModFix/>
          </a:blip>
          <a:stretch>
            <a:fillRect/>
          </a:stretch>
        </p:blipFill>
        <p:spPr>
          <a:xfrm>
            <a:off x="7592350" y="1700375"/>
            <a:ext cx="1742750" cy="1742750"/>
          </a:xfrm>
          <a:prstGeom prst="rect">
            <a:avLst/>
          </a:prstGeom>
          <a:noFill/>
          <a:ln>
            <a:noFill/>
          </a:ln>
        </p:spPr>
      </p:pic>
      <p:pic>
        <p:nvPicPr>
          <p:cNvPr id="153" name="Google Shape;153;p25"/>
          <p:cNvPicPr preferRelativeResize="0"/>
          <p:nvPr/>
        </p:nvPicPr>
        <p:blipFill rotWithShape="1">
          <a:blip r:embed="rId5">
            <a:alphaModFix/>
          </a:blip>
          <a:srcRect b="27917" l="0" r="0" t="-7637"/>
          <a:stretch/>
        </p:blipFill>
        <p:spPr>
          <a:xfrm>
            <a:off x="152400" y="-83351"/>
            <a:ext cx="1925650" cy="1392999"/>
          </a:xfrm>
          <a:prstGeom prst="rect">
            <a:avLst/>
          </a:prstGeom>
          <a:noFill/>
          <a:ln>
            <a:noFill/>
          </a:ln>
        </p:spPr>
      </p:pic>
      <p:pic>
        <p:nvPicPr>
          <p:cNvPr id="154" name="Google Shape;154;p25"/>
          <p:cNvPicPr preferRelativeResize="0"/>
          <p:nvPr/>
        </p:nvPicPr>
        <p:blipFill>
          <a:blip r:embed="rId6">
            <a:alphaModFix/>
          </a:blip>
          <a:stretch>
            <a:fillRect/>
          </a:stretch>
        </p:blipFill>
        <p:spPr>
          <a:xfrm>
            <a:off x="418725" y="1639674"/>
            <a:ext cx="1393000" cy="1393000"/>
          </a:xfrm>
          <a:prstGeom prst="rect">
            <a:avLst/>
          </a:prstGeom>
          <a:noFill/>
          <a:ln>
            <a:noFill/>
          </a:ln>
        </p:spPr>
      </p:pic>
      <p:pic>
        <p:nvPicPr>
          <p:cNvPr id="155" name="Google Shape;155;p25"/>
          <p:cNvPicPr preferRelativeResize="0"/>
          <p:nvPr/>
        </p:nvPicPr>
        <p:blipFill>
          <a:blip r:embed="rId7">
            <a:alphaModFix/>
          </a:blip>
          <a:stretch>
            <a:fillRect/>
          </a:stretch>
        </p:blipFill>
        <p:spPr>
          <a:xfrm>
            <a:off x="588509" y="3630924"/>
            <a:ext cx="1053432" cy="1271602"/>
          </a:xfrm>
          <a:prstGeom prst="rect">
            <a:avLst/>
          </a:prstGeom>
          <a:noFill/>
          <a:ln>
            <a:noFill/>
          </a:ln>
        </p:spPr>
      </p:pic>
      <p:cxnSp>
        <p:nvCxnSpPr>
          <p:cNvPr id="156" name="Google Shape;156;p25"/>
          <p:cNvCxnSpPr/>
          <p:nvPr/>
        </p:nvCxnSpPr>
        <p:spPr>
          <a:xfrm>
            <a:off x="1858425" y="1107550"/>
            <a:ext cx="1163700" cy="1013700"/>
          </a:xfrm>
          <a:prstGeom prst="straightConnector1">
            <a:avLst/>
          </a:prstGeom>
          <a:noFill/>
          <a:ln cap="flat" cmpd="sng" w="38100">
            <a:solidFill>
              <a:schemeClr val="dk2"/>
            </a:solidFill>
            <a:prstDash val="solid"/>
            <a:round/>
            <a:headEnd len="med" w="med" type="none"/>
            <a:tailEnd len="med" w="med" type="triangle"/>
          </a:ln>
        </p:spPr>
      </p:cxnSp>
      <p:cxnSp>
        <p:nvCxnSpPr>
          <p:cNvPr id="157" name="Google Shape;157;p25"/>
          <p:cNvCxnSpPr>
            <a:stCxn id="155" idx="3"/>
          </p:cNvCxnSpPr>
          <p:nvPr/>
        </p:nvCxnSpPr>
        <p:spPr>
          <a:xfrm flipH="1" rot="10800000">
            <a:off x="1641941" y="3232625"/>
            <a:ext cx="1192500" cy="1034100"/>
          </a:xfrm>
          <a:prstGeom prst="straightConnector1">
            <a:avLst/>
          </a:prstGeom>
          <a:noFill/>
          <a:ln cap="flat" cmpd="sng" w="38100">
            <a:solidFill>
              <a:schemeClr val="dk2"/>
            </a:solidFill>
            <a:prstDash val="solid"/>
            <a:round/>
            <a:headEnd len="med" w="med" type="none"/>
            <a:tailEnd len="med" w="med" type="triangle"/>
          </a:ln>
        </p:spPr>
      </p:cxnSp>
      <p:cxnSp>
        <p:nvCxnSpPr>
          <p:cNvPr id="158" name="Google Shape;158;p25"/>
          <p:cNvCxnSpPr>
            <a:endCxn id="151" idx="3"/>
          </p:cNvCxnSpPr>
          <p:nvPr/>
        </p:nvCxnSpPr>
        <p:spPr>
          <a:xfrm>
            <a:off x="1754025" y="2489545"/>
            <a:ext cx="964500" cy="82200"/>
          </a:xfrm>
          <a:prstGeom prst="straightConnector1">
            <a:avLst/>
          </a:prstGeom>
          <a:noFill/>
          <a:ln cap="flat" cmpd="sng" w="38100">
            <a:solidFill>
              <a:schemeClr val="dk2"/>
            </a:solidFill>
            <a:prstDash val="solid"/>
            <a:round/>
            <a:headEnd len="med" w="med" type="none"/>
            <a:tailEnd len="med" w="med" type="triangle"/>
          </a:ln>
        </p:spPr>
      </p:cxnSp>
      <p:cxnSp>
        <p:nvCxnSpPr>
          <p:cNvPr id="159" name="Google Shape;159;p25"/>
          <p:cNvCxnSpPr>
            <a:stCxn id="151" idx="1"/>
            <a:endCxn id="152" idx="1"/>
          </p:cNvCxnSpPr>
          <p:nvPr/>
        </p:nvCxnSpPr>
        <p:spPr>
          <a:xfrm>
            <a:off x="6880950" y="2571745"/>
            <a:ext cx="711300" cy="0"/>
          </a:xfrm>
          <a:prstGeom prst="straightConnector1">
            <a:avLst/>
          </a:prstGeom>
          <a:noFill/>
          <a:ln cap="flat" cmpd="sng" w="38100">
            <a:solidFill>
              <a:schemeClr val="dk2"/>
            </a:solidFill>
            <a:prstDash val="solid"/>
            <a:round/>
            <a:headEnd len="med" w="med" type="none"/>
            <a:tailEnd len="med" w="med" type="triangle"/>
          </a:ln>
        </p:spPr>
      </p:cxnSp>
      <p:sp>
        <p:nvSpPr>
          <p:cNvPr id="160" name="Google Shape;160;p25"/>
          <p:cNvSpPr txBox="1"/>
          <p:nvPr/>
        </p:nvSpPr>
        <p:spPr>
          <a:xfrm>
            <a:off x="2312450" y="183250"/>
            <a:ext cx="6079500" cy="6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3600">
                <a:latin typeface="Rockwell"/>
                <a:ea typeface="Rockwell"/>
                <a:cs typeface="Rockwell"/>
                <a:sym typeface="Rockwell"/>
              </a:rPr>
              <a:t>All aboard the </a:t>
            </a:r>
            <a:r>
              <a:rPr b="1" lang="en-GB" sz="3600">
                <a:solidFill>
                  <a:srgbClr val="FD5C63"/>
                </a:solidFill>
                <a:latin typeface="Rockwell"/>
                <a:ea typeface="Rockwell"/>
                <a:cs typeface="Rockwell"/>
                <a:sym typeface="Rockwell"/>
              </a:rPr>
              <a:t>event bus</a:t>
            </a:r>
            <a:r>
              <a:rPr b="1" lang="en-GB" sz="3600">
                <a:latin typeface="Rockwell"/>
                <a:ea typeface="Rockwell"/>
                <a:cs typeface="Rockwell"/>
                <a:sym typeface="Rockwell"/>
              </a:rPr>
              <a:t>!</a:t>
            </a:r>
            <a:endParaRPr b="1" sz="3600">
              <a:latin typeface="Rockwell"/>
              <a:ea typeface="Rockwell"/>
              <a:cs typeface="Rockwell"/>
              <a:sym typeface="Rockwell"/>
            </a:endParaRPr>
          </a:p>
        </p:txBody>
      </p:sp>
      <p:sp>
        <p:nvSpPr>
          <p:cNvPr id="161" name="Google Shape;161;p25"/>
          <p:cNvSpPr txBox="1"/>
          <p:nvPr/>
        </p:nvSpPr>
        <p:spPr>
          <a:xfrm>
            <a:off x="3248525" y="3375925"/>
            <a:ext cx="3614700" cy="1767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600">
                <a:latin typeface="Proxima Nova Extrabold"/>
                <a:ea typeface="Proxima Nova Extrabold"/>
                <a:cs typeface="Proxima Nova Extrabold"/>
                <a:sym typeface="Proxima Nova Extrabold"/>
              </a:rPr>
              <a:t>(</a:t>
            </a:r>
            <a:r>
              <a:rPr lang="en-GB" sz="3600">
                <a:solidFill>
                  <a:srgbClr val="FD5C63"/>
                </a:solidFill>
                <a:latin typeface="Pacifico"/>
                <a:ea typeface="Pacifico"/>
                <a:cs typeface="Pacifico"/>
                <a:sym typeface="Pacifico"/>
              </a:rPr>
              <a:t>context</a:t>
            </a:r>
            <a:r>
              <a:rPr lang="en-GB" sz="3600">
                <a:latin typeface="Proxima Nova Extrabold"/>
                <a:ea typeface="Proxima Nova Extrabold"/>
                <a:cs typeface="Proxima Nova Extrabold"/>
                <a:sym typeface="Proxima Nova Extrabold"/>
              </a:rPr>
              <a:t>,</a:t>
            </a:r>
            <a:r>
              <a:rPr lang="en-GB" sz="3600">
                <a:solidFill>
                  <a:srgbClr val="FD5C63"/>
                </a:solidFill>
                <a:latin typeface="Pacifico"/>
                <a:ea typeface="Pacifico"/>
                <a:cs typeface="Pacifico"/>
                <a:sym typeface="Pacifico"/>
              </a:rPr>
              <a:t> event</a:t>
            </a:r>
            <a:r>
              <a:rPr lang="en-GB" sz="3600">
                <a:latin typeface="Proxima Nova Extrabold"/>
                <a:ea typeface="Proxima Nova Extrabold"/>
                <a:cs typeface="Proxima Nova Extrabold"/>
                <a:sym typeface="Proxima Nova Extrabold"/>
              </a:rPr>
              <a:t>)</a:t>
            </a:r>
            <a:endParaRPr sz="3600">
              <a:latin typeface="Proxima Nova Extrabold"/>
              <a:ea typeface="Proxima Nova Extrabold"/>
              <a:cs typeface="Proxima Nova Extrabold"/>
              <a:sym typeface="Proxima Nova Extrabo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5" name="Shape 165"/>
        <p:cNvGrpSpPr/>
        <p:nvPr/>
      </p:nvGrpSpPr>
      <p:grpSpPr>
        <a:xfrm>
          <a:off x="0" y="0"/>
          <a:ext cx="0" cy="0"/>
          <a:chOff x="0" y="0"/>
          <a:chExt cx="0" cy="0"/>
        </a:xfrm>
      </p:grpSpPr>
      <p:pic>
        <p:nvPicPr>
          <p:cNvPr id="166" name="Google Shape;166;p26"/>
          <p:cNvPicPr preferRelativeResize="0"/>
          <p:nvPr/>
        </p:nvPicPr>
        <p:blipFill>
          <a:blip r:embed="rId3">
            <a:alphaModFix/>
          </a:blip>
          <a:stretch>
            <a:fillRect/>
          </a:stretch>
        </p:blipFill>
        <p:spPr>
          <a:xfrm>
            <a:off x="942975" y="152400"/>
            <a:ext cx="7258050" cy="48387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72822"/>
        </a:solidFill>
      </p:bgPr>
    </p:bg>
    <p:spTree>
      <p:nvGrpSpPr>
        <p:cNvPr id="170" name="Shape 170"/>
        <p:cNvGrpSpPr/>
        <p:nvPr/>
      </p:nvGrpSpPr>
      <p:grpSpPr>
        <a:xfrm>
          <a:off x="0" y="0"/>
          <a:ext cx="0" cy="0"/>
          <a:chOff x="0" y="0"/>
          <a:chExt cx="0" cy="0"/>
        </a:xfrm>
      </p:grpSpPr>
      <p:sp>
        <p:nvSpPr>
          <p:cNvPr id="171" name="Google Shape;171;p27"/>
          <p:cNvSpPr txBox="1"/>
          <p:nvPr>
            <p:ph type="title"/>
          </p:nvPr>
        </p:nvSpPr>
        <p:spPr>
          <a:xfrm>
            <a:off x="1431600" y="287225"/>
            <a:ext cx="62808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GB" sz="3600">
                <a:solidFill>
                  <a:srgbClr val="FD5C63"/>
                </a:solidFill>
                <a:latin typeface="Pacifico"/>
                <a:ea typeface="Pacifico"/>
                <a:cs typeface="Pacifico"/>
                <a:sym typeface="Pacifico"/>
              </a:rPr>
              <a:t>Serverless</a:t>
            </a:r>
            <a:r>
              <a:rPr b="1" lang="en-GB" sz="3600">
                <a:latin typeface="Rockwell"/>
                <a:ea typeface="Rockwell"/>
                <a:cs typeface="Rockwell"/>
                <a:sym typeface="Rockwell"/>
              </a:rPr>
              <a:t> </a:t>
            </a:r>
            <a:r>
              <a:rPr b="1" lang="en-GB" sz="3600">
                <a:solidFill>
                  <a:srgbClr val="FFFFFF"/>
                </a:solidFill>
                <a:latin typeface="Rockwell"/>
                <a:ea typeface="Rockwell"/>
                <a:cs typeface="Rockwell"/>
                <a:sym typeface="Rockwell"/>
              </a:rPr>
              <a:t>Can Do</a:t>
            </a:r>
            <a:r>
              <a:rPr b="1" lang="en-GB" sz="3600">
                <a:latin typeface="Rockwell"/>
                <a:ea typeface="Rockwell"/>
                <a:cs typeface="Rockwell"/>
                <a:sym typeface="Rockwell"/>
              </a:rPr>
              <a:t> </a:t>
            </a:r>
            <a:r>
              <a:rPr b="1" lang="en-GB" sz="3600">
                <a:solidFill>
                  <a:srgbClr val="00E5E5"/>
                </a:solidFill>
                <a:latin typeface="Rockwell"/>
                <a:ea typeface="Rockwell"/>
                <a:cs typeface="Rockwell"/>
                <a:sym typeface="Rockwell"/>
              </a:rPr>
              <a:t>Anything</a:t>
            </a:r>
            <a:endParaRPr b="1" sz="3600">
              <a:solidFill>
                <a:srgbClr val="00E5E5"/>
              </a:solidFill>
              <a:latin typeface="Rockwell"/>
              <a:ea typeface="Rockwell"/>
              <a:cs typeface="Rockwell"/>
              <a:sym typeface="Rockwell"/>
            </a:endParaRPr>
          </a:p>
        </p:txBody>
      </p:sp>
      <p:sp>
        <p:nvSpPr>
          <p:cNvPr id="172" name="Google Shape;172;p27"/>
          <p:cNvSpPr txBox="1"/>
          <p:nvPr/>
        </p:nvSpPr>
        <p:spPr>
          <a:xfrm>
            <a:off x="3071850" y="1225825"/>
            <a:ext cx="3000300" cy="409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GB" sz="1800">
                <a:solidFill>
                  <a:srgbClr val="FFFFFF"/>
                </a:solidFill>
                <a:latin typeface="Consolas"/>
                <a:ea typeface="Consolas"/>
                <a:cs typeface="Consolas"/>
                <a:sym typeface="Consolas"/>
              </a:rPr>
              <a:t>Listen to SQS messages</a:t>
            </a:r>
            <a:endParaRPr sz="1800">
              <a:solidFill>
                <a:srgbClr val="FFFFFF"/>
              </a:solidFill>
              <a:latin typeface="Consolas"/>
              <a:ea typeface="Consolas"/>
              <a:cs typeface="Consolas"/>
              <a:sym typeface="Consolas"/>
            </a:endParaRPr>
          </a:p>
        </p:txBody>
      </p:sp>
      <p:sp>
        <p:nvSpPr>
          <p:cNvPr id="173" name="Google Shape;173;p27"/>
          <p:cNvSpPr txBox="1"/>
          <p:nvPr/>
        </p:nvSpPr>
        <p:spPr>
          <a:xfrm>
            <a:off x="3437100" y="1666268"/>
            <a:ext cx="2269800" cy="409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GB" sz="1800">
                <a:solidFill>
                  <a:srgbClr val="FFFFFF"/>
                </a:solidFill>
                <a:latin typeface="Consolas"/>
                <a:ea typeface="Consolas"/>
                <a:cs typeface="Consolas"/>
                <a:sym typeface="Consolas"/>
              </a:rPr>
              <a:t>Cron Jobs</a:t>
            </a:r>
            <a:endParaRPr sz="1800">
              <a:solidFill>
                <a:srgbClr val="FFFFFF"/>
              </a:solidFill>
              <a:latin typeface="Consolas"/>
              <a:ea typeface="Consolas"/>
              <a:cs typeface="Consolas"/>
              <a:sym typeface="Consolas"/>
            </a:endParaRPr>
          </a:p>
        </p:txBody>
      </p:sp>
      <p:sp>
        <p:nvSpPr>
          <p:cNvPr id="174" name="Google Shape;174;p27"/>
          <p:cNvSpPr txBox="1"/>
          <p:nvPr/>
        </p:nvSpPr>
        <p:spPr>
          <a:xfrm>
            <a:off x="3179550" y="2106711"/>
            <a:ext cx="2784900" cy="409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GB" sz="1800">
                <a:solidFill>
                  <a:srgbClr val="FFFFFF"/>
                </a:solidFill>
                <a:latin typeface="Consolas"/>
                <a:ea typeface="Consolas"/>
                <a:cs typeface="Consolas"/>
                <a:sym typeface="Consolas"/>
              </a:rPr>
              <a:t>Websockets</a:t>
            </a:r>
            <a:endParaRPr sz="1800">
              <a:solidFill>
                <a:srgbClr val="FFFFFF"/>
              </a:solidFill>
              <a:latin typeface="Consolas"/>
              <a:ea typeface="Consolas"/>
              <a:cs typeface="Consolas"/>
              <a:sym typeface="Consolas"/>
            </a:endParaRPr>
          </a:p>
        </p:txBody>
      </p:sp>
      <p:sp>
        <p:nvSpPr>
          <p:cNvPr id="175" name="Google Shape;175;p27"/>
          <p:cNvSpPr txBox="1"/>
          <p:nvPr/>
        </p:nvSpPr>
        <p:spPr>
          <a:xfrm>
            <a:off x="3299400" y="3807282"/>
            <a:ext cx="2545200" cy="34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GB" sz="1800">
                <a:solidFill>
                  <a:srgbClr val="FFFFFF"/>
                </a:solidFill>
                <a:latin typeface="Consolas"/>
                <a:ea typeface="Consolas"/>
                <a:cs typeface="Consolas"/>
                <a:sym typeface="Consolas"/>
              </a:rPr>
              <a:t>HTTP API’s</a:t>
            </a:r>
            <a:endParaRPr sz="1800">
              <a:solidFill>
                <a:srgbClr val="FFFFFF"/>
              </a:solidFill>
              <a:latin typeface="Consolas"/>
              <a:ea typeface="Consolas"/>
              <a:cs typeface="Consolas"/>
              <a:sym typeface="Consolas"/>
            </a:endParaRPr>
          </a:p>
        </p:txBody>
      </p:sp>
      <p:sp>
        <p:nvSpPr>
          <p:cNvPr id="176" name="Google Shape;176;p27"/>
          <p:cNvSpPr txBox="1"/>
          <p:nvPr/>
        </p:nvSpPr>
        <p:spPr>
          <a:xfrm>
            <a:off x="3179550" y="2547154"/>
            <a:ext cx="2784900" cy="348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GB" sz="1800">
                <a:solidFill>
                  <a:srgbClr val="FFFFFF"/>
                </a:solidFill>
                <a:latin typeface="Consolas"/>
                <a:ea typeface="Consolas"/>
                <a:cs typeface="Consolas"/>
                <a:sym typeface="Consolas"/>
              </a:rPr>
              <a:t>DynamoDB updates</a:t>
            </a:r>
            <a:endParaRPr sz="1800">
              <a:solidFill>
                <a:srgbClr val="FFFFFF"/>
              </a:solidFill>
              <a:latin typeface="Consolas"/>
              <a:ea typeface="Consolas"/>
              <a:cs typeface="Consolas"/>
              <a:sym typeface="Consolas"/>
            </a:endParaRPr>
          </a:p>
        </p:txBody>
      </p:sp>
      <p:sp>
        <p:nvSpPr>
          <p:cNvPr id="177" name="Google Shape;177;p27"/>
          <p:cNvSpPr txBox="1"/>
          <p:nvPr/>
        </p:nvSpPr>
        <p:spPr>
          <a:xfrm>
            <a:off x="3071850" y="4186525"/>
            <a:ext cx="3000300" cy="121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GB" sz="1800">
                <a:solidFill>
                  <a:srgbClr val="FFFFFF"/>
                </a:solidFill>
                <a:latin typeface="Consolas"/>
                <a:ea typeface="Consolas"/>
                <a:cs typeface="Consolas"/>
                <a:sym typeface="Consolas"/>
              </a:rPr>
              <a:t>Kinesis</a:t>
            </a:r>
            <a:r>
              <a:rPr lang="en-GB" sz="1800">
                <a:solidFill>
                  <a:srgbClr val="FFFFFF"/>
                </a:solidFill>
                <a:latin typeface="Consolas"/>
                <a:ea typeface="Consolas"/>
                <a:cs typeface="Consolas"/>
                <a:sym typeface="Consolas"/>
              </a:rPr>
              <a:t> streams</a:t>
            </a:r>
            <a:endParaRPr sz="1800">
              <a:solidFill>
                <a:srgbClr val="FFFFFF"/>
              </a:solidFill>
              <a:latin typeface="Consolas"/>
              <a:ea typeface="Consolas"/>
              <a:cs typeface="Consolas"/>
              <a:sym typeface="Consolas"/>
            </a:endParaRPr>
          </a:p>
        </p:txBody>
      </p:sp>
      <p:sp>
        <p:nvSpPr>
          <p:cNvPr id="178" name="Google Shape;178;p27"/>
          <p:cNvSpPr txBox="1"/>
          <p:nvPr/>
        </p:nvSpPr>
        <p:spPr>
          <a:xfrm>
            <a:off x="3179550" y="2926396"/>
            <a:ext cx="2784900" cy="409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GB" sz="1800">
                <a:solidFill>
                  <a:srgbClr val="FFFFFF"/>
                </a:solidFill>
                <a:latin typeface="Consolas"/>
                <a:ea typeface="Consolas"/>
                <a:cs typeface="Consolas"/>
                <a:sym typeface="Consolas"/>
              </a:rPr>
              <a:t>S3 Uploads</a:t>
            </a:r>
            <a:endParaRPr sz="1800">
              <a:solidFill>
                <a:srgbClr val="FFFFFF"/>
              </a:solidFill>
              <a:latin typeface="Consolas"/>
              <a:ea typeface="Consolas"/>
              <a:cs typeface="Consolas"/>
              <a:sym typeface="Consolas"/>
            </a:endParaRPr>
          </a:p>
        </p:txBody>
      </p:sp>
      <p:sp>
        <p:nvSpPr>
          <p:cNvPr id="179" name="Google Shape;179;p27"/>
          <p:cNvSpPr txBox="1"/>
          <p:nvPr/>
        </p:nvSpPr>
        <p:spPr>
          <a:xfrm>
            <a:off x="3071850" y="3366839"/>
            <a:ext cx="3000300" cy="4098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0"/>
              </a:spcAft>
              <a:buNone/>
            </a:pPr>
            <a:r>
              <a:rPr lang="en-GB" sz="1800">
                <a:solidFill>
                  <a:srgbClr val="FFFFFF"/>
                </a:solidFill>
                <a:latin typeface="Consolas"/>
                <a:ea typeface="Consolas"/>
                <a:cs typeface="Consolas"/>
                <a:sym typeface="Consolas"/>
              </a:rPr>
              <a:t>Emails</a:t>
            </a:r>
            <a:endParaRPr sz="1800">
              <a:solidFill>
                <a:srgbClr val="FFFFFF"/>
              </a:solidFill>
              <a:latin typeface="Consolas"/>
              <a:ea typeface="Consolas"/>
              <a:cs typeface="Consolas"/>
              <a:sym typeface="Consola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3" name="Shape 183"/>
        <p:cNvGrpSpPr/>
        <p:nvPr/>
      </p:nvGrpSpPr>
      <p:grpSpPr>
        <a:xfrm>
          <a:off x="0" y="0"/>
          <a:ext cx="0" cy="0"/>
          <a:chOff x="0" y="0"/>
          <a:chExt cx="0" cy="0"/>
        </a:xfrm>
      </p:grpSpPr>
      <p:sp>
        <p:nvSpPr>
          <p:cNvPr id="184" name="Google Shape;184;p28"/>
          <p:cNvSpPr txBox="1"/>
          <p:nvPr>
            <p:ph type="title"/>
          </p:nvPr>
        </p:nvSpPr>
        <p:spPr>
          <a:xfrm>
            <a:off x="311700" y="31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600">
                <a:latin typeface="Rockwell"/>
                <a:ea typeface="Rockwell"/>
                <a:cs typeface="Rockwell"/>
                <a:sym typeface="Rockwell"/>
              </a:rPr>
              <a:t>When to use </a:t>
            </a:r>
            <a:r>
              <a:rPr lang="en-GB" sz="3600">
                <a:solidFill>
                  <a:srgbClr val="FD5C63"/>
                </a:solidFill>
                <a:latin typeface="Pacifico"/>
                <a:ea typeface="Pacifico"/>
                <a:cs typeface="Pacifico"/>
                <a:sym typeface="Pacifico"/>
              </a:rPr>
              <a:t>Serverless</a:t>
            </a:r>
            <a:endParaRPr sz="3600">
              <a:solidFill>
                <a:srgbClr val="FD5C63"/>
              </a:solidFill>
              <a:latin typeface="Pacifico"/>
              <a:ea typeface="Pacifico"/>
              <a:cs typeface="Pacifico"/>
              <a:sym typeface="Pacifico"/>
            </a:endParaRPr>
          </a:p>
        </p:txBody>
      </p:sp>
      <p:sp>
        <p:nvSpPr>
          <p:cNvPr id="185" name="Google Shape;185;p2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457200" lvl="0" marL="0" rtl="0" algn="l">
              <a:lnSpc>
                <a:spcPct val="150000"/>
              </a:lnSpc>
              <a:spcBef>
                <a:spcPts val="0"/>
              </a:spcBef>
              <a:spcAft>
                <a:spcPts val="0"/>
              </a:spcAft>
              <a:buNone/>
            </a:pPr>
            <a:r>
              <a:rPr lang="en-GB">
                <a:latin typeface="Proxima Nova"/>
                <a:ea typeface="Proxima Nova"/>
                <a:cs typeface="Proxima Nova"/>
                <a:sym typeface="Proxima Nova"/>
              </a:rPr>
              <a:t>When a service doesn’t need to be always running</a:t>
            </a:r>
            <a:endParaRPr>
              <a:latin typeface="Proxima Nova"/>
              <a:ea typeface="Proxima Nova"/>
              <a:cs typeface="Proxima Nova"/>
              <a:sym typeface="Proxima Nova"/>
            </a:endParaRPr>
          </a:p>
          <a:p>
            <a:pPr indent="457200" lvl="0" marL="0" rtl="0" algn="l">
              <a:lnSpc>
                <a:spcPct val="150000"/>
              </a:lnSpc>
              <a:spcBef>
                <a:spcPts val="1600"/>
              </a:spcBef>
              <a:spcAft>
                <a:spcPts val="0"/>
              </a:spcAft>
              <a:buNone/>
            </a:pPr>
            <a:r>
              <a:rPr lang="en-GB">
                <a:latin typeface="Proxima Nova"/>
                <a:ea typeface="Proxima Nova"/>
                <a:cs typeface="Proxima Nova"/>
                <a:sym typeface="Proxima Nova"/>
              </a:rPr>
              <a:t>To cut cost</a:t>
            </a:r>
            <a:endParaRPr>
              <a:latin typeface="Proxima Nova"/>
              <a:ea typeface="Proxima Nova"/>
              <a:cs typeface="Proxima Nova"/>
              <a:sym typeface="Proxima Nova"/>
            </a:endParaRPr>
          </a:p>
          <a:p>
            <a:pPr indent="457200" lvl="0" marL="0" rtl="0" algn="l">
              <a:lnSpc>
                <a:spcPct val="150000"/>
              </a:lnSpc>
              <a:spcBef>
                <a:spcPts val="1600"/>
              </a:spcBef>
              <a:spcAft>
                <a:spcPts val="0"/>
              </a:spcAft>
              <a:buNone/>
            </a:pPr>
            <a:r>
              <a:rPr lang="en-GB">
                <a:latin typeface="Proxima Nova"/>
                <a:ea typeface="Proxima Nova"/>
                <a:cs typeface="Proxima Nova"/>
                <a:sym typeface="Proxima Nova"/>
              </a:rPr>
              <a:t>For splitting up a monolith</a:t>
            </a:r>
            <a:endParaRPr>
              <a:latin typeface="Proxima Nova"/>
              <a:ea typeface="Proxima Nova"/>
              <a:cs typeface="Proxima Nova"/>
              <a:sym typeface="Proxima Nova"/>
            </a:endParaRPr>
          </a:p>
          <a:p>
            <a:pPr indent="457200" lvl="0" marL="0" rtl="0" algn="l">
              <a:lnSpc>
                <a:spcPct val="150000"/>
              </a:lnSpc>
              <a:spcBef>
                <a:spcPts val="1600"/>
              </a:spcBef>
              <a:spcAft>
                <a:spcPts val="0"/>
              </a:spcAft>
              <a:buNone/>
            </a:pPr>
            <a:r>
              <a:rPr lang="en-GB">
                <a:latin typeface="Proxima Nova"/>
                <a:ea typeface="Proxima Nova"/>
                <a:cs typeface="Proxima Nova"/>
                <a:sym typeface="Proxima Nova"/>
              </a:rPr>
              <a:t>For distributed teams</a:t>
            </a:r>
            <a:endParaRPr>
              <a:latin typeface="Proxima Nova"/>
              <a:ea typeface="Proxima Nova"/>
              <a:cs typeface="Proxima Nova"/>
              <a:sym typeface="Proxima Nova"/>
            </a:endParaRPr>
          </a:p>
          <a:p>
            <a:pPr indent="457200" lvl="0" marL="0" rtl="0" algn="l">
              <a:lnSpc>
                <a:spcPct val="150000"/>
              </a:lnSpc>
              <a:spcBef>
                <a:spcPts val="1600"/>
              </a:spcBef>
              <a:spcAft>
                <a:spcPts val="1600"/>
              </a:spcAft>
              <a:buNone/>
            </a:pPr>
            <a:r>
              <a:rPr lang="en-GB">
                <a:latin typeface="Proxima Nova"/>
                <a:ea typeface="Proxima Nova"/>
                <a:cs typeface="Proxima Nova"/>
                <a:sym typeface="Proxima Nova"/>
              </a:rPr>
              <a:t>In a multi-language team</a:t>
            </a:r>
            <a:endParaRPr>
              <a:latin typeface="Proxima Nova"/>
              <a:ea typeface="Proxima Nova"/>
              <a:cs typeface="Proxima Nova"/>
              <a:sym typeface="Proxima Nova"/>
            </a:endParaRPr>
          </a:p>
        </p:txBody>
      </p:sp>
      <p:pic>
        <p:nvPicPr>
          <p:cNvPr id="186" name="Google Shape;186;p28"/>
          <p:cNvPicPr preferRelativeResize="0"/>
          <p:nvPr/>
        </p:nvPicPr>
        <p:blipFill>
          <a:blip r:embed="rId3">
            <a:alphaModFix/>
          </a:blip>
          <a:stretch>
            <a:fillRect/>
          </a:stretch>
        </p:blipFill>
        <p:spPr>
          <a:xfrm>
            <a:off x="311700" y="1251600"/>
            <a:ext cx="283875" cy="283875"/>
          </a:xfrm>
          <a:prstGeom prst="rect">
            <a:avLst/>
          </a:prstGeom>
          <a:noFill/>
          <a:ln>
            <a:noFill/>
          </a:ln>
        </p:spPr>
      </p:pic>
      <p:pic>
        <p:nvPicPr>
          <p:cNvPr id="187" name="Google Shape;187;p28"/>
          <p:cNvPicPr preferRelativeResize="0"/>
          <p:nvPr/>
        </p:nvPicPr>
        <p:blipFill>
          <a:blip r:embed="rId4">
            <a:alphaModFix/>
          </a:blip>
          <a:stretch>
            <a:fillRect/>
          </a:stretch>
        </p:blipFill>
        <p:spPr>
          <a:xfrm>
            <a:off x="311700" y="1842500"/>
            <a:ext cx="283875" cy="283875"/>
          </a:xfrm>
          <a:prstGeom prst="rect">
            <a:avLst/>
          </a:prstGeom>
          <a:noFill/>
          <a:ln>
            <a:noFill/>
          </a:ln>
        </p:spPr>
      </p:pic>
      <p:pic>
        <p:nvPicPr>
          <p:cNvPr id="188" name="Google Shape;188;p28"/>
          <p:cNvPicPr preferRelativeResize="0"/>
          <p:nvPr/>
        </p:nvPicPr>
        <p:blipFill>
          <a:blip r:embed="rId5">
            <a:alphaModFix/>
          </a:blip>
          <a:stretch>
            <a:fillRect/>
          </a:stretch>
        </p:blipFill>
        <p:spPr>
          <a:xfrm>
            <a:off x="311700" y="2492200"/>
            <a:ext cx="283875" cy="283875"/>
          </a:xfrm>
          <a:prstGeom prst="rect">
            <a:avLst/>
          </a:prstGeom>
          <a:noFill/>
          <a:ln>
            <a:noFill/>
          </a:ln>
        </p:spPr>
      </p:pic>
      <p:pic>
        <p:nvPicPr>
          <p:cNvPr id="189" name="Google Shape;189;p28"/>
          <p:cNvPicPr preferRelativeResize="0"/>
          <p:nvPr/>
        </p:nvPicPr>
        <p:blipFill>
          <a:blip r:embed="rId6">
            <a:alphaModFix/>
          </a:blip>
          <a:stretch>
            <a:fillRect/>
          </a:stretch>
        </p:blipFill>
        <p:spPr>
          <a:xfrm>
            <a:off x="311700" y="3112500"/>
            <a:ext cx="283875" cy="283875"/>
          </a:xfrm>
          <a:prstGeom prst="rect">
            <a:avLst/>
          </a:prstGeom>
          <a:noFill/>
          <a:ln>
            <a:noFill/>
          </a:ln>
        </p:spPr>
      </p:pic>
      <p:pic>
        <p:nvPicPr>
          <p:cNvPr id="190" name="Google Shape;190;p28"/>
          <p:cNvPicPr preferRelativeResize="0"/>
          <p:nvPr/>
        </p:nvPicPr>
        <p:blipFill>
          <a:blip r:embed="rId7">
            <a:alphaModFix/>
          </a:blip>
          <a:stretch>
            <a:fillRect/>
          </a:stretch>
        </p:blipFill>
        <p:spPr>
          <a:xfrm>
            <a:off x="311700" y="3732800"/>
            <a:ext cx="283875" cy="28387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29"/>
          <p:cNvSpPr txBox="1"/>
          <p:nvPr>
            <p:ph type="title"/>
          </p:nvPr>
        </p:nvSpPr>
        <p:spPr>
          <a:xfrm>
            <a:off x="311700" y="317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600">
                <a:latin typeface="Rockwell"/>
                <a:ea typeface="Rockwell"/>
                <a:cs typeface="Rockwell"/>
                <a:sym typeface="Rockwell"/>
              </a:rPr>
              <a:t>When shouldn’t we use </a:t>
            </a:r>
            <a:r>
              <a:rPr lang="en-GB" sz="3600">
                <a:solidFill>
                  <a:srgbClr val="FD5C63"/>
                </a:solidFill>
                <a:latin typeface="Pacifico"/>
                <a:ea typeface="Pacifico"/>
                <a:cs typeface="Pacifico"/>
                <a:sym typeface="Pacifico"/>
              </a:rPr>
              <a:t>Serverless</a:t>
            </a:r>
            <a:r>
              <a:rPr lang="en-GB" sz="3600">
                <a:latin typeface="Rockwell"/>
                <a:ea typeface="Rockwell"/>
                <a:cs typeface="Rockwell"/>
                <a:sym typeface="Rockwell"/>
              </a:rPr>
              <a:t>?</a:t>
            </a:r>
            <a:endParaRPr sz="3600">
              <a:latin typeface="Rockwell"/>
              <a:ea typeface="Rockwell"/>
              <a:cs typeface="Rockwell"/>
              <a:sym typeface="Rockwell"/>
            </a:endParaRPr>
          </a:p>
        </p:txBody>
      </p:sp>
      <p:sp>
        <p:nvSpPr>
          <p:cNvPr id="196" name="Google Shape;196;p29"/>
          <p:cNvSpPr txBox="1"/>
          <p:nvPr>
            <p:ph idx="1" type="body"/>
          </p:nvPr>
        </p:nvSpPr>
        <p:spPr>
          <a:xfrm>
            <a:off x="311700" y="1208800"/>
            <a:ext cx="8520600" cy="3416400"/>
          </a:xfrm>
          <a:prstGeom prst="rect">
            <a:avLst/>
          </a:prstGeom>
        </p:spPr>
        <p:txBody>
          <a:bodyPr anchorCtr="0" anchor="t" bIns="91425" lIns="91425" spcFirstLastPara="1" rIns="91425" wrap="square" tIns="91425">
            <a:noAutofit/>
          </a:bodyPr>
          <a:lstStyle/>
          <a:p>
            <a:pPr indent="457200" lvl="0" marL="0" rtl="0" algn="l">
              <a:lnSpc>
                <a:spcPct val="150000"/>
              </a:lnSpc>
              <a:spcBef>
                <a:spcPts val="0"/>
              </a:spcBef>
              <a:spcAft>
                <a:spcPts val="0"/>
              </a:spcAft>
              <a:buNone/>
            </a:pPr>
            <a:r>
              <a:rPr lang="en-GB">
                <a:latin typeface="Proxima Nova"/>
                <a:ea typeface="Proxima Nova"/>
                <a:cs typeface="Proxima Nova"/>
                <a:sym typeface="Proxima Nova"/>
              </a:rPr>
              <a:t>CPU Intensive tasks</a:t>
            </a:r>
            <a:endParaRPr>
              <a:latin typeface="Proxima Nova"/>
              <a:ea typeface="Proxima Nova"/>
              <a:cs typeface="Proxima Nova"/>
              <a:sym typeface="Proxima Nova"/>
            </a:endParaRPr>
          </a:p>
          <a:p>
            <a:pPr indent="457200" lvl="0" marL="0" rtl="0" algn="l">
              <a:lnSpc>
                <a:spcPct val="150000"/>
              </a:lnSpc>
              <a:spcBef>
                <a:spcPts val="1600"/>
              </a:spcBef>
              <a:spcAft>
                <a:spcPts val="0"/>
              </a:spcAft>
              <a:buNone/>
            </a:pPr>
            <a:r>
              <a:rPr lang="en-GB">
                <a:latin typeface="Proxima Nova"/>
                <a:ea typeface="Proxima Nova"/>
                <a:cs typeface="Proxima Nova"/>
                <a:sym typeface="Proxima Nova"/>
              </a:rPr>
              <a:t>When you need File System storage</a:t>
            </a:r>
            <a:endParaRPr>
              <a:latin typeface="Proxima Nova"/>
              <a:ea typeface="Proxima Nova"/>
              <a:cs typeface="Proxima Nova"/>
              <a:sym typeface="Proxima Nova"/>
            </a:endParaRPr>
          </a:p>
          <a:p>
            <a:pPr indent="457200" lvl="0" marL="0" rtl="0" algn="l">
              <a:lnSpc>
                <a:spcPct val="150000"/>
              </a:lnSpc>
              <a:spcBef>
                <a:spcPts val="1600"/>
              </a:spcBef>
              <a:spcAft>
                <a:spcPts val="0"/>
              </a:spcAft>
              <a:buNone/>
            </a:pPr>
            <a:r>
              <a:rPr lang="en-GB">
                <a:latin typeface="Proxima Nova"/>
                <a:ea typeface="Proxima Nova"/>
                <a:cs typeface="Proxima Nova"/>
                <a:sym typeface="Proxima Nova"/>
              </a:rPr>
              <a:t>You don’t have years to write CloudFormation templates</a:t>
            </a:r>
            <a:endParaRPr>
              <a:latin typeface="Proxima Nova"/>
              <a:ea typeface="Proxima Nova"/>
              <a:cs typeface="Proxima Nova"/>
              <a:sym typeface="Proxima Nova"/>
            </a:endParaRPr>
          </a:p>
          <a:p>
            <a:pPr indent="457200" lvl="0" marL="0" rtl="0" algn="l">
              <a:lnSpc>
                <a:spcPct val="150000"/>
              </a:lnSpc>
              <a:spcBef>
                <a:spcPts val="1600"/>
              </a:spcBef>
              <a:spcAft>
                <a:spcPts val="0"/>
              </a:spcAft>
              <a:buNone/>
            </a:pPr>
            <a:r>
              <a:rPr lang="en-GB">
                <a:latin typeface="Proxima Nova"/>
                <a:ea typeface="Proxima Nova"/>
                <a:cs typeface="Proxima Nova"/>
                <a:sym typeface="Proxima Nova"/>
              </a:rPr>
              <a:t>Where latency is critical - financial transactions, voice, search</a:t>
            </a:r>
            <a:endParaRPr>
              <a:latin typeface="Proxima Nova"/>
              <a:ea typeface="Proxima Nova"/>
              <a:cs typeface="Proxima Nova"/>
              <a:sym typeface="Proxima Nova"/>
            </a:endParaRPr>
          </a:p>
          <a:p>
            <a:pPr indent="457200" lvl="0" marL="0" rtl="0" algn="l">
              <a:lnSpc>
                <a:spcPct val="150000"/>
              </a:lnSpc>
              <a:spcBef>
                <a:spcPts val="1600"/>
              </a:spcBef>
              <a:spcAft>
                <a:spcPts val="1600"/>
              </a:spcAft>
              <a:buNone/>
            </a:pPr>
            <a:r>
              <a:rPr lang="en-GB">
                <a:latin typeface="Proxima Nova"/>
                <a:ea typeface="Proxima Nova"/>
                <a:cs typeface="Proxima Nova"/>
                <a:sym typeface="Proxima Nova"/>
              </a:rPr>
              <a:t>When you want to avoid heavy vendor lock-in</a:t>
            </a:r>
            <a:endParaRPr>
              <a:latin typeface="Proxima Nova"/>
              <a:ea typeface="Proxima Nova"/>
              <a:cs typeface="Proxima Nova"/>
              <a:sym typeface="Proxima Nova"/>
            </a:endParaRPr>
          </a:p>
        </p:txBody>
      </p:sp>
      <p:pic>
        <p:nvPicPr>
          <p:cNvPr id="197" name="Google Shape;197;p29"/>
          <p:cNvPicPr preferRelativeResize="0"/>
          <p:nvPr/>
        </p:nvPicPr>
        <p:blipFill>
          <a:blip r:embed="rId3">
            <a:alphaModFix/>
          </a:blip>
          <a:stretch>
            <a:fillRect/>
          </a:stretch>
        </p:blipFill>
        <p:spPr>
          <a:xfrm>
            <a:off x="311700" y="1318150"/>
            <a:ext cx="283875" cy="283875"/>
          </a:xfrm>
          <a:prstGeom prst="rect">
            <a:avLst/>
          </a:prstGeom>
          <a:noFill/>
          <a:ln>
            <a:noFill/>
          </a:ln>
        </p:spPr>
      </p:pic>
      <p:pic>
        <p:nvPicPr>
          <p:cNvPr id="198" name="Google Shape;198;p29"/>
          <p:cNvPicPr preferRelativeResize="0"/>
          <p:nvPr/>
        </p:nvPicPr>
        <p:blipFill>
          <a:blip r:embed="rId4">
            <a:alphaModFix/>
          </a:blip>
          <a:stretch>
            <a:fillRect/>
          </a:stretch>
        </p:blipFill>
        <p:spPr>
          <a:xfrm>
            <a:off x="311700" y="3791625"/>
            <a:ext cx="283875" cy="283875"/>
          </a:xfrm>
          <a:prstGeom prst="rect">
            <a:avLst/>
          </a:prstGeom>
          <a:noFill/>
          <a:ln>
            <a:noFill/>
          </a:ln>
        </p:spPr>
      </p:pic>
      <p:pic>
        <p:nvPicPr>
          <p:cNvPr id="199" name="Google Shape;199;p29"/>
          <p:cNvPicPr preferRelativeResize="0"/>
          <p:nvPr/>
        </p:nvPicPr>
        <p:blipFill>
          <a:blip r:embed="rId5">
            <a:alphaModFix/>
          </a:blip>
          <a:stretch>
            <a:fillRect/>
          </a:stretch>
        </p:blipFill>
        <p:spPr>
          <a:xfrm>
            <a:off x="311700" y="3174400"/>
            <a:ext cx="283875" cy="283875"/>
          </a:xfrm>
          <a:prstGeom prst="rect">
            <a:avLst/>
          </a:prstGeom>
          <a:noFill/>
          <a:ln>
            <a:noFill/>
          </a:ln>
        </p:spPr>
      </p:pic>
      <p:pic>
        <p:nvPicPr>
          <p:cNvPr id="200" name="Google Shape;200;p29"/>
          <p:cNvPicPr preferRelativeResize="0"/>
          <p:nvPr/>
        </p:nvPicPr>
        <p:blipFill>
          <a:blip r:embed="rId6">
            <a:alphaModFix/>
          </a:blip>
          <a:stretch>
            <a:fillRect/>
          </a:stretch>
        </p:blipFill>
        <p:spPr>
          <a:xfrm>
            <a:off x="311700" y="1936313"/>
            <a:ext cx="283875" cy="283875"/>
          </a:xfrm>
          <a:prstGeom prst="rect">
            <a:avLst/>
          </a:prstGeom>
          <a:noFill/>
          <a:ln>
            <a:noFill/>
          </a:ln>
        </p:spPr>
      </p:pic>
      <p:pic>
        <p:nvPicPr>
          <p:cNvPr id="201" name="Google Shape;201;p29"/>
          <p:cNvPicPr preferRelativeResize="0"/>
          <p:nvPr/>
        </p:nvPicPr>
        <p:blipFill>
          <a:blip r:embed="rId7">
            <a:alphaModFix/>
          </a:blip>
          <a:stretch>
            <a:fillRect/>
          </a:stretch>
        </p:blipFill>
        <p:spPr>
          <a:xfrm>
            <a:off x="311700" y="2555350"/>
            <a:ext cx="283875" cy="283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D5C63"/>
        </a:solidFill>
      </p:bgPr>
    </p:bg>
    <p:spTree>
      <p:nvGrpSpPr>
        <p:cNvPr id="205" name="Shape 205"/>
        <p:cNvGrpSpPr/>
        <p:nvPr/>
      </p:nvGrpSpPr>
      <p:grpSpPr>
        <a:xfrm>
          <a:off x="0" y="0"/>
          <a:ext cx="0" cy="0"/>
          <a:chOff x="0" y="0"/>
          <a:chExt cx="0" cy="0"/>
        </a:xfrm>
      </p:grpSpPr>
      <p:sp>
        <p:nvSpPr>
          <p:cNvPr id="206" name="Google Shape;206;p30"/>
          <p:cNvSpPr txBox="1"/>
          <p:nvPr/>
        </p:nvSpPr>
        <p:spPr>
          <a:xfrm>
            <a:off x="864925" y="2493400"/>
            <a:ext cx="7538700" cy="1439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9600">
                <a:solidFill>
                  <a:srgbClr val="FFFFFF"/>
                </a:solidFill>
                <a:latin typeface="Rockwell"/>
                <a:ea typeface="Rockwell"/>
                <a:cs typeface="Rockwell"/>
                <a:sym typeface="Rockwell"/>
              </a:rPr>
              <a:t>How?</a:t>
            </a:r>
            <a:endParaRPr sz="9600">
              <a:solidFill>
                <a:srgbClr val="FFFFFF"/>
              </a:solidFill>
              <a:latin typeface="Rockwell"/>
              <a:ea typeface="Rockwell"/>
              <a:cs typeface="Rockwell"/>
              <a:sym typeface="Rockwell"/>
            </a:endParaRPr>
          </a:p>
        </p:txBody>
      </p:sp>
      <p:pic>
        <p:nvPicPr>
          <p:cNvPr id="207" name="Google Shape;207;p30"/>
          <p:cNvPicPr preferRelativeResize="0"/>
          <p:nvPr/>
        </p:nvPicPr>
        <p:blipFill>
          <a:blip r:embed="rId3">
            <a:alphaModFix/>
          </a:blip>
          <a:stretch>
            <a:fillRect/>
          </a:stretch>
        </p:blipFill>
        <p:spPr>
          <a:xfrm>
            <a:off x="3810000" y="1132100"/>
            <a:ext cx="1524000" cy="15240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BB8C3"/>
        </a:solidFill>
      </p:bgPr>
    </p:bg>
    <p:spTree>
      <p:nvGrpSpPr>
        <p:cNvPr id="211" name="Shape 211"/>
        <p:cNvGrpSpPr/>
        <p:nvPr/>
      </p:nvGrpSpPr>
      <p:grpSpPr>
        <a:xfrm>
          <a:off x="0" y="0"/>
          <a:ext cx="0" cy="0"/>
          <a:chOff x="0" y="0"/>
          <a:chExt cx="0" cy="0"/>
        </a:xfrm>
      </p:grpSpPr>
      <p:sp>
        <p:nvSpPr>
          <p:cNvPr id="212" name="Google Shape;212;p3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13" name="Google Shape;213;p31"/>
          <p:cNvPicPr preferRelativeResize="0"/>
          <p:nvPr/>
        </p:nvPicPr>
        <p:blipFill>
          <a:blip r:embed="rId3">
            <a:alphaModFix/>
          </a:blip>
          <a:stretch>
            <a:fillRect/>
          </a:stretch>
        </p:blipFill>
        <p:spPr>
          <a:xfrm>
            <a:off x="225788" y="555687"/>
            <a:ext cx="8692424" cy="4032130"/>
          </a:xfrm>
          <a:prstGeom prst="rect">
            <a:avLst/>
          </a:prstGeom>
          <a:noFill/>
          <a:ln>
            <a:noFill/>
          </a:ln>
        </p:spPr>
      </p:pic>
      <p:sp>
        <p:nvSpPr>
          <p:cNvPr id="214" name="Google Shape;214;p31"/>
          <p:cNvSpPr txBox="1"/>
          <p:nvPr/>
        </p:nvSpPr>
        <p:spPr>
          <a:xfrm>
            <a:off x="697425" y="236625"/>
            <a:ext cx="7752600" cy="59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600">
                <a:solidFill>
                  <a:srgbClr val="FFFFFF"/>
                </a:solidFill>
                <a:latin typeface="Consolas"/>
                <a:ea typeface="Consolas"/>
                <a:cs typeface="Consolas"/>
                <a:sym typeface="Consolas"/>
              </a:rPr>
              <a:t>serverless</a:t>
            </a:r>
            <a:r>
              <a:rPr lang="en-GB" sz="3600">
                <a:solidFill>
                  <a:srgbClr val="FD5C63"/>
                </a:solidFill>
                <a:latin typeface="Consolas"/>
                <a:ea typeface="Consolas"/>
                <a:cs typeface="Consolas"/>
                <a:sym typeface="Consolas"/>
              </a:rPr>
              <a:t>.</a:t>
            </a:r>
            <a:r>
              <a:rPr lang="en-GB" sz="3600">
                <a:solidFill>
                  <a:srgbClr val="FD5C63"/>
                </a:solidFill>
                <a:latin typeface="Consolas"/>
                <a:ea typeface="Consolas"/>
                <a:cs typeface="Consolas"/>
                <a:sym typeface="Consolas"/>
              </a:rPr>
              <a:t>yml</a:t>
            </a:r>
            <a:endParaRPr sz="3600">
              <a:solidFill>
                <a:srgbClr val="FD5C63"/>
              </a:solidFill>
              <a:latin typeface="Consolas"/>
              <a:ea typeface="Consolas"/>
              <a:cs typeface="Consolas"/>
              <a:sym typeface="Consolas"/>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pic>
        <p:nvPicPr>
          <p:cNvPr id="61" name="Google Shape;61;p14"/>
          <p:cNvPicPr preferRelativeResize="0"/>
          <p:nvPr/>
        </p:nvPicPr>
        <p:blipFill>
          <a:blip r:embed="rId3">
            <a:alphaModFix/>
          </a:blip>
          <a:stretch>
            <a:fillRect/>
          </a:stretch>
        </p:blipFill>
        <p:spPr>
          <a:xfrm>
            <a:off x="735600" y="1831513"/>
            <a:ext cx="7143750" cy="2333625"/>
          </a:xfrm>
          <a:prstGeom prst="rect">
            <a:avLst/>
          </a:prstGeom>
          <a:noFill/>
          <a:ln>
            <a:noFill/>
          </a:ln>
        </p:spPr>
      </p:pic>
      <p:sp>
        <p:nvSpPr>
          <p:cNvPr id="62" name="Google Shape;62;p14"/>
          <p:cNvSpPr/>
          <p:nvPr/>
        </p:nvSpPr>
        <p:spPr>
          <a:xfrm>
            <a:off x="2589300" y="1990825"/>
            <a:ext cx="2180100" cy="1019100"/>
          </a:xfrm>
          <a:prstGeom prst="wedgeEllipseCallout">
            <a:avLst>
              <a:gd fmla="val -20833" name="adj1"/>
              <a:gd fmla="val 625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GB">
                <a:latin typeface="Avenir"/>
                <a:ea typeface="Avenir"/>
                <a:cs typeface="Avenir"/>
                <a:sym typeface="Avenir"/>
              </a:rPr>
              <a:t>What about me?</a:t>
            </a:r>
            <a:endParaRPr b="1">
              <a:latin typeface="Avenir"/>
              <a:ea typeface="Avenir"/>
              <a:cs typeface="Avenir"/>
              <a:sym typeface="Aveni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ABB8C3"/>
        </a:solidFill>
      </p:bgPr>
    </p:bg>
    <p:spTree>
      <p:nvGrpSpPr>
        <p:cNvPr id="218" name="Shape 218"/>
        <p:cNvGrpSpPr/>
        <p:nvPr/>
      </p:nvGrpSpPr>
      <p:grpSpPr>
        <a:xfrm>
          <a:off x="0" y="0"/>
          <a:ext cx="0" cy="0"/>
          <a:chOff x="0" y="0"/>
          <a:chExt cx="0" cy="0"/>
        </a:xfrm>
      </p:grpSpPr>
      <p:pic>
        <p:nvPicPr>
          <p:cNvPr id="219" name="Google Shape;219;p32"/>
          <p:cNvPicPr preferRelativeResize="0"/>
          <p:nvPr/>
        </p:nvPicPr>
        <p:blipFill>
          <a:blip r:embed="rId3">
            <a:alphaModFix/>
          </a:blip>
          <a:stretch>
            <a:fillRect/>
          </a:stretch>
        </p:blipFill>
        <p:spPr>
          <a:xfrm>
            <a:off x="152400" y="1017725"/>
            <a:ext cx="8839204" cy="3634087"/>
          </a:xfrm>
          <a:prstGeom prst="rect">
            <a:avLst/>
          </a:prstGeom>
          <a:noFill/>
          <a:ln>
            <a:noFill/>
          </a:ln>
        </p:spPr>
      </p:pic>
      <p:sp>
        <p:nvSpPr>
          <p:cNvPr id="220" name="Google Shape;220;p32"/>
          <p:cNvSpPr txBox="1"/>
          <p:nvPr>
            <p:ph type="title"/>
          </p:nvPr>
        </p:nvSpPr>
        <p:spPr>
          <a:xfrm>
            <a:off x="311700" y="445025"/>
            <a:ext cx="8520600" cy="1007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600">
                <a:solidFill>
                  <a:srgbClr val="FFFFFF"/>
                </a:solidFill>
                <a:latin typeface="Consolas"/>
                <a:ea typeface="Consolas"/>
                <a:cs typeface="Consolas"/>
                <a:sym typeface="Consolas"/>
              </a:rPr>
              <a:t>handler</a:t>
            </a:r>
            <a:r>
              <a:rPr lang="en-GB" sz="3600">
                <a:solidFill>
                  <a:srgbClr val="FD5C63"/>
                </a:solidFill>
                <a:latin typeface="Consolas"/>
                <a:ea typeface="Consolas"/>
                <a:cs typeface="Consolas"/>
                <a:sym typeface="Consolas"/>
              </a:rPr>
              <a:t>.js</a:t>
            </a:r>
            <a:endParaRPr sz="3600">
              <a:solidFill>
                <a:srgbClr val="FD5C63"/>
              </a:solidFill>
              <a:latin typeface="Consolas"/>
              <a:ea typeface="Consolas"/>
              <a:cs typeface="Consolas"/>
              <a:sym typeface="Consolas"/>
            </a:endParaRPr>
          </a:p>
        </p:txBody>
      </p:sp>
      <p:sp>
        <p:nvSpPr>
          <p:cNvPr id="221" name="Google Shape;221;p32"/>
          <p:cNvSpPr txBox="1"/>
          <p:nvPr>
            <p:ph type="title"/>
          </p:nvPr>
        </p:nvSpPr>
        <p:spPr>
          <a:xfrm>
            <a:off x="642100" y="4420500"/>
            <a:ext cx="7851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1800">
                <a:solidFill>
                  <a:srgbClr val="FFFFFF"/>
                </a:solidFill>
                <a:latin typeface="Proxima Nova"/>
                <a:ea typeface="Proxima Nova"/>
                <a:cs typeface="Proxima Nova"/>
                <a:sym typeface="Proxima Nova"/>
              </a:rPr>
              <a:t>https://github.com/</a:t>
            </a:r>
            <a:r>
              <a:rPr lang="en-GB" sz="1800">
                <a:solidFill>
                  <a:srgbClr val="FD5C63"/>
                </a:solidFill>
                <a:latin typeface="Proxima Nova"/>
                <a:ea typeface="Proxima Nova"/>
                <a:cs typeface="Proxima Nova"/>
                <a:sym typeface="Proxima Nova"/>
              </a:rPr>
              <a:t>cloudcalldev/crud-boilerplate</a:t>
            </a:r>
            <a:endParaRPr sz="1800">
              <a:solidFill>
                <a:srgbClr val="FD5C63"/>
              </a:solidFill>
              <a:latin typeface="Proxima Nova"/>
              <a:ea typeface="Proxima Nova"/>
              <a:cs typeface="Proxima Nova"/>
              <a:sym typeface="Proxima Nova"/>
            </a:endParaRPr>
          </a:p>
        </p:txBody>
      </p:sp>
      <p:sp>
        <p:nvSpPr>
          <p:cNvPr id="222" name="Google Shape;222;p32"/>
          <p:cNvSpPr/>
          <p:nvPr/>
        </p:nvSpPr>
        <p:spPr>
          <a:xfrm rot="-546030">
            <a:off x="175706" y="307338"/>
            <a:ext cx="2124340" cy="983207"/>
          </a:xfrm>
          <a:prstGeom prst="ellipse">
            <a:avLst/>
          </a:prstGeom>
          <a:noFill/>
          <a:ln cap="flat" cmpd="sng" w="762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32"/>
          <p:cNvSpPr/>
          <p:nvPr/>
        </p:nvSpPr>
        <p:spPr>
          <a:xfrm rot="594746">
            <a:off x="1696699" y="3239626"/>
            <a:ext cx="1531868" cy="708993"/>
          </a:xfrm>
          <a:prstGeom prst="ellipse">
            <a:avLst/>
          </a:prstGeom>
          <a:noFill/>
          <a:ln cap="flat" cmpd="sng" w="76200">
            <a:solidFill>
              <a:srgbClr val="FFD9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23"/>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27" name="Shape 227"/>
        <p:cNvGrpSpPr/>
        <p:nvPr/>
      </p:nvGrpSpPr>
      <p:grpSpPr>
        <a:xfrm>
          <a:off x="0" y="0"/>
          <a:ext cx="0" cy="0"/>
          <a:chOff x="0" y="0"/>
          <a:chExt cx="0" cy="0"/>
        </a:xfrm>
      </p:grpSpPr>
      <p:sp>
        <p:nvSpPr>
          <p:cNvPr id="228" name="Google Shape;228;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600">
                <a:latin typeface="Rockwell"/>
                <a:ea typeface="Rockwell"/>
                <a:cs typeface="Rockwell"/>
                <a:sym typeface="Rockwell"/>
              </a:rPr>
              <a:t>What else?</a:t>
            </a:r>
            <a:endParaRPr sz="3600">
              <a:latin typeface="Rockwell"/>
              <a:ea typeface="Rockwell"/>
              <a:cs typeface="Rockwell"/>
              <a:sym typeface="Rockwell"/>
            </a:endParaRPr>
          </a:p>
        </p:txBody>
      </p:sp>
      <p:sp>
        <p:nvSpPr>
          <p:cNvPr id="229" name="Google Shape;229;p3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GB"/>
              <a:t>Port code using the Filesystem to use S3 Buckets or similar</a:t>
            </a:r>
            <a:endParaRPr/>
          </a:p>
          <a:p>
            <a:pPr indent="-342900" lvl="0" marL="457200" rtl="0" algn="l">
              <a:spcBef>
                <a:spcPts val="0"/>
              </a:spcBef>
              <a:spcAft>
                <a:spcPts val="0"/>
              </a:spcAft>
              <a:buSzPts val="1800"/>
              <a:buChar char="●"/>
            </a:pPr>
            <a:r>
              <a:rPr lang="en-GB"/>
              <a:t>Bundle or remove native packages</a:t>
            </a:r>
            <a:endParaRPr/>
          </a:p>
          <a:p>
            <a:pPr indent="-342900" lvl="0" marL="457200" rtl="0" algn="l">
              <a:spcBef>
                <a:spcPts val="0"/>
              </a:spcBef>
              <a:spcAft>
                <a:spcPts val="0"/>
              </a:spcAft>
              <a:buSzPts val="1800"/>
              <a:buChar char="●"/>
            </a:pPr>
            <a:r>
              <a:rPr lang="en-GB"/>
              <a:t>Configure a VPC for firewalled services</a:t>
            </a:r>
            <a:endParaRPr/>
          </a:p>
          <a:p>
            <a:pPr indent="-342900" lvl="0" marL="457200" rtl="0" algn="l">
              <a:spcBef>
                <a:spcPts val="0"/>
              </a:spcBef>
              <a:spcAft>
                <a:spcPts val="0"/>
              </a:spcAft>
              <a:buSzPts val="1800"/>
              <a:buChar char="●"/>
            </a:pPr>
            <a:r>
              <a:rPr lang="en-GB"/>
              <a:t>Remove ptrace and system calls</a:t>
            </a:r>
            <a:endParaRPr/>
          </a:p>
          <a:p>
            <a:pPr indent="-342900" lvl="0" marL="457200" rtl="0" algn="l">
              <a:spcBef>
                <a:spcPts val="0"/>
              </a:spcBef>
              <a:spcAft>
                <a:spcPts val="0"/>
              </a:spcAft>
              <a:buSzPts val="1800"/>
              <a:buChar char="●"/>
            </a:pPr>
            <a:r>
              <a:rPr lang="en-GB"/>
              <a:t>Remove any port 25 TCP calls (used for SMTP)</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000000"/>
        </a:solidFill>
      </p:bgPr>
    </p:bg>
    <p:spTree>
      <p:nvGrpSpPr>
        <p:cNvPr id="233" name="Shape 233"/>
        <p:cNvGrpSpPr/>
        <p:nvPr/>
      </p:nvGrpSpPr>
      <p:grpSpPr>
        <a:xfrm>
          <a:off x="0" y="0"/>
          <a:ext cx="0" cy="0"/>
          <a:chOff x="0" y="0"/>
          <a:chExt cx="0" cy="0"/>
        </a:xfrm>
      </p:grpSpPr>
      <p:pic>
        <p:nvPicPr>
          <p:cNvPr id="234" name="Google Shape;234;p34"/>
          <p:cNvPicPr preferRelativeResize="0"/>
          <p:nvPr/>
        </p:nvPicPr>
        <p:blipFill>
          <a:blip r:embed="rId3">
            <a:alphaModFix/>
          </a:blip>
          <a:stretch>
            <a:fillRect/>
          </a:stretch>
        </p:blipFill>
        <p:spPr>
          <a:xfrm>
            <a:off x="2124075" y="2114550"/>
            <a:ext cx="4895850" cy="9144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8" name="Shape 238"/>
        <p:cNvGrpSpPr/>
        <p:nvPr/>
      </p:nvGrpSpPr>
      <p:grpSpPr>
        <a:xfrm>
          <a:off x="0" y="0"/>
          <a:ext cx="0" cy="0"/>
          <a:chOff x="0" y="0"/>
          <a:chExt cx="0" cy="0"/>
        </a:xfrm>
      </p:grpSpPr>
      <p:pic>
        <p:nvPicPr>
          <p:cNvPr id="239" name="Google Shape;239;p35"/>
          <p:cNvPicPr preferRelativeResize="0"/>
          <p:nvPr/>
        </p:nvPicPr>
        <p:blipFill>
          <a:blip r:embed="rId3">
            <a:alphaModFix/>
          </a:blip>
          <a:stretch>
            <a:fillRect/>
          </a:stretch>
        </p:blipFill>
        <p:spPr>
          <a:xfrm>
            <a:off x="461950" y="1143000"/>
            <a:ext cx="8220075" cy="2857500"/>
          </a:xfrm>
          <a:prstGeom prst="rect">
            <a:avLst/>
          </a:prstGeom>
          <a:noFill/>
          <a:ln>
            <a:noFill/>
          </a:ln>
        </p:spPr>
      </p:pic>
      <p:sp>
        <p:nvSpPr>
          <p:cNvPr id="240" name="Google Shape;240;p35"/>
          <p:cNvSpPr txBox="1"/>
          <p:nvPr/>
        </p:nvSpPr>
        <p:spPr>
          <a:xfrm>
            <a:off x="461950" y="175175"/>
            <a:ext cx="8184900" cy="875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600">
                <a:latin typeface="Rockwell"/>
                <a:ea typeface="Rockwell"/>
                <a:cs typeface="Rockwell"/>
                <a:sym typeface="Rockwell"/>
              </a:rPr>
              <a:t>Deploy!</a:t>
            </a:r>
            <a:endParaRPr sz="3600">
              <a:latin typeface="Rockwell"/>
              <a:ea typeface="Rockwell"/>
              <a:cs typeface="Rockwell"/>
              <a:sym typeface="Rockwe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36"/>
          <p:cNvSpPr txBox="1"/>
          <p:nvPr/>
        </p:nvSpPr>
        <p:spPr>
          <a:xfrm>
            <a:off x="1323450" y="1078800"/>
            <a:ext cx="6497100" cy="298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6000">
                <a:latin typeface="Rockwell"/>
                <a:ea typeface="Rockwell"/>
                <a:cs typeface="Rockwell"/>
                <a:sym typeface="Rockwell"/>
              </a:rPr>
              <a:t>Pay per </a:t>
            </a:r>
            <a:r>
              <a:rPr lang="en-GB" sz="6000">
                <a:solidFill>
                  <a:srgbClr val="FD5C63"/>
                </a:solidFill>
                <a:latin typeface="Rockwell"/>
                <a:ea typeface="Rockwell"/>
                <a:cs typeface="Rockwell"/>
                <a:sym typeface="Rockwell"/>
              </a:rPr>
              <a:t>millisecond</a:t>
            </a:r>
            <a:r>
              <a:rPr lang="en-GB" sz="6000">
                <a:latin typeface="Rockwell"/>
                <a:ea typeface="Rockwell"/>
                <a:cs typeface="Rockwell"/>
                <a:sym typeface="Rockwell"/>
              </a:rPr>
              <a:t> of </a:t>
            </a:r>
            <a:r>
              <a:rPr lang="en-GB" sz="6000">
                <a:latin typeface="Rockwell"/>
                <a:ea typeface="Rockwell"/>
                <a:cs typeface="Rockwell"/>
                <a:sym typeface="Rockwell"/>
              </a:rPr>
              <a:t>execution</a:t>
            </a:r>
            <a:endParaRPr sz="6000">
              <a:latin typeface="Rockwell"/>
              <a:ea typeface="Rockwell"/>
              <a:cs typeface="Rockwell"/>
              <a:sym typeface="Rockwel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9" name="Shape 249"/>
        <p:cNvGrpSpPr/>
        <p:nvPr/>
      </p:nvGrpSpPr>
      <p:grpSpPr>
        <a:xfrm>
          <a:off x="0" y="0"/>
          <a:ext cx="0" cy="0"/>
          <a:chOff x="0" y="0"/>
          <a:chExt cx="0" cy="0"/>
        </a:xfrm>
      </p:grpSpPr>
      <p:pic>
        <p:nvPicPr>
          <p:cNvPr id="250" name="Google Shape;250;p37"/>
          <p:cNvPicPr preferRelativeResize="0"/>
          <p:nvPr/>
        </p:nvPicPr>
        <p:blipFill>
          <a:blip r:embed="rId3">
            <a:alphaModFix/>
          </a:blip>
          <a:stretch>
            <a:fillRect/>
          </a:stretch>
        </p:blipFill>
        <p:spPr>
          <a:xfrm>
            <a:off x="1275450" y="717438"/>
            <a:ext cx="6593100" cy="370862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4" name="Shape 254"/>
        <p:cNvGrpSpPr/>
        <p:nvPr/>
      </p:nvGrpSpPr>
      <p:grpSpPr>
        <a:xfrm>
          <a:off x="0" y="0"/>
          <a:ext cx="0" cy="0"/>
          <a:chOff x="0" y="0"/>
          <a:chExt cx="0" cy="0"/>
        </a:xfrm>
      </p:grpSpPr>
      <p:sp>
        <p:nvSpPr>
          <p:cNvPr id="255" name="Google Shape;255;p38"/>
          <p:cNvSpPr txBox="1"/>
          <p:nvPr>
            <p:ph type="title"/>
          </p:nvPr>
        </p:nvSpPr>
        <p:spPr>
          <a:xfrm>
            <a:off x="311700" y="3033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600">
                <a:solidFill>
                  <a:srgbClr val="FD5C63"/>
                </a:solidFill>
                <a:latin typeface="Rockwell"/>
                <a:ea typeface="Rockwell"/>
                <a:cs typeface="Rockwell"/>
                <a:sym typeface="Rockwell"/>
              </a:rPr>
              <a:t>TL;DR</a:t>
            </a:r>
            <a:r>
              <a:rPr lang="en-GB" sz="3600">
                <a:latin typeface="Rockwell"/>
                <a:ea typeface="Rockwell"/>
                <a:cs typeface="Rockwell"/>
                <a:sym typeface="Rockwell"/>
              </a:rPr>
              <a:t> Don’t use .NET</a:t>
            </a:r>
            <a:endParaRPr sz="3600">
              <a:latin typeface="Rockwell"/>
              <a:ea typeface="Rockwell"/>
              <a:cs typeface="Rockwell"/>
              <a:sym typeface="Rockwell"/>
            </a:endParaRPr>
          </a:p>
        </p:txBody>
      </p:sp>
      <p:pic>
        <p:nvPicPr>
          <p:cNvPr id="256" name="Google Shape;256;p38"/>
          <p:cNvPicPr preferRelativeResize="0"/>
          <p:nvPr/>
        </p:nvPicPr>
        <p:blipFill>
          <a:blip r:embed="rId3">
            <a:alphaModFix/>
          </a:blip>
          <a:stretch>
            <a:fillRect/>
          </a:stretch>
        </p:blipFill>
        <p:spPr>
          <a:xfrm>
            <a:off x="152400" y="1234575"/>
            <a:ext cx="8839201" cy="267435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0" name="Shape 260"/>
        <p:cNvGrpSpPr/>
        <p:nvPr/>
      </p:nvGrpSpPr>
      <p:grpSpPr>
        <a:xfrm>
          <a:off x="0" y="0"/>
          <a:ext cx="0" cy="0"/>
          <a:chOff x="0" y="0"/>
          <a:chExt cx="0" cy="0"/>
        </a:xfrm>
      </p:grpSpPr>
      <p:sp>
        <p:nvSpPr>
          <p:cNvPr id="261" name="Google Shape;261;p39"/>
          <p:cNvSpPr txBox="1"/>
          <p:nvPr>
            <p:ph type="title"/>
          </p:nvPr>
        </p:nvSpPr>
        <p:spPr>
          <a:xfrm>
            <a:off x="275850" y="349475"/>
            <a:ext cx="8592300" cy="70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600">
                <a:latin typeface="Rockwell"/>
                <a:ea typeface="Rockwell"/>
                <a:cs typeface="Rockwell"/>
                <a:sym typeface="Rockwell"/>
              </a:rPr>
              <a:t>Reduce Startup </a:t>
            </a:r>
            <a:r>
              <a:rPr lang="en-GB" sz="3600">
                <a:latin typeface="Rockwell"/>
                <a:ea typeface="Rockwell"/>
                <a:cs typeface="Rockwell"/>
                <a:sym typeface="Rockwell"/>
              </a:rPr>
              <a:t>Dependencies</a:t>
            </a:r>
            <a:endParaRPr sz="3600">
              <a:latin typeface="Rockwell"/>
              <a:ea typeface="Rockwell"/>
              <a:cs typeface="Rockwell"/>
              <a:sym typeface="Rockwell"/>
            </a:endParaRPr>
          </a:p>
        </p:txBody>
      </p:sp>
      <p:sp>
        <p:nvSpPr>
          <p:cNvPr id="262" name="Google Shape;262;p39"/>
          <p:cNvSpPr txBox="1"/>
          <p:nvPr/>
        </p:nvSpPr>
        <p:spPr>
          <a:xfrm>
            <a:off x="275850" y="1377150"/>
            <a:ext cx="3582000" cy="31527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2"/>
              </a:buClr>
              <a:buSzPts val="1400"/>
              <a:buFont typeface="Proxima Nova"/>
              <a:buChar char="●"/>
            </a:pPr>
            <a:r>
              <a:rPr lang="en-GB">
                <a:solidFill>
                  <a:schemeClr val="dk2"/>
                </a:solidFill>
                <a:latin typeface="Proxima Nova"/>
                <a:ea typeface="Proxima Nova"/>
                <a:cs typeface="Proxima Nova"/>
                <a:sym typeface="Proxima Nova"/>
              </a:rPr>
              <a:t>This is not just dependencies (or bundlesize)</a:t>
            </a:r>
            <a:endParaRPr>
              <a:solidFill>
                <a:schemeClr val="dk2"/>
              </a:solidFill>
              <a:latin typeface="Proxima Nova"/>
              <a:ea typeface="Proxima Nova"/>
              <a:cs typeface="Proxima Nova"/>
              <a:sym typeface="Proxima Nova"/>
            </a:endParaRPr>
          </a:p>
          <a:p>
            <a:pPr indent="-317500" lvl="0" marL="457200" rtl="0" algn="l">
              <a:lnSpc>
                <a:spcPct val="150000"/>
              </a:lnSpc>
              <a:spcBef>
                <a:spcPts val="0"/>
              </a:spcBef>
              <a:spcAft>
                <a:spcPts val="0"/>
              </a:spcAft>
              <a:buClr>
                <a:schemeClr val="dk2"/>
              </a:buClr>
              <a:buSzPts val="1400"/>
              <a:buFont typeface="Proxima Nova"/>
              <a:buChar char="●"/>
            </a:pPr>
            <a:r>
              <a:rPr lang="en-GB">
                <a:solidFill>
                  <a:schemeClr val="dk2"/>
                </a:solidFill>
                <a:latin typeface="Proxima Nova"/>
                <a:ea typeface="Proxima Nova"/>
                <a:cs typeface="Proxima Nova"/>
                <a:sym typeface="Proxima Nova"/>
              </a:rPr>
              <a:t>Focus on having only the bare essentials to start your app</a:t>
            </a:r>
            <a:endParaRPr>
              <a:solidFill>
                <a:schemeClr val="dk2"/>
              </a:solidFill>
              <a:latin typeface="Proxima Nova"/>
              <a:ea typeface="Proxima Nova"/>
              <a:cs typeface="Proxima Nova"/>
              <a:sym typeface="Proxima Nova"/>
            </a:endParaRPr>
          </a:p>
          <a:p>
            <a:pPr indent="-317500" lvl="0" marL="457200" rtl="0" algn="l">
              <a:lnSpc>
                <a:spcPct val="150000"/>
              </a:lnSpc>
              <a:spcBef>
                <a:spcPts val="0"/>
              </a:spcBef>
              <a:spcAft>
                <a:spcPts val="0"/>
              </a:spcAft>
              <a:buClr>
                <a:schemeClr val="dk2"/>
              </a:buClr>
              <a:buSzPts val="1400"/>
              <a:buFont typeface="Proxima Nova"/>
              <a:buChar char="●"/>
            </a:pPr>
            <a:r>
              <a:rPr lang="en-GB">
                <a:solidFill>
                  <a:schemeClr val="dk2"/>
                </a:solidFill>
                <a:latin typeface="Proxima Nova"/>
                <a:ea typeface="Proxima Nova"/>
                <a:cs typeface="Proxima Nova"/>
                <a:sym typeface="Proxima Nova"/>
              </a:rPr>
              <a:t>For example if you have a CRUD API, you don’t need to connect to the database first as the request may fail - it gets terminated, validation fails etc.</a:t>
            </a:r>
            <a:endParaRPr>
              <a:solidFill>
                <a:schemeClr val="dk2"/>
              </a:solidFill>
              <a:latin typeface="Proxima Nova"/>
              <a:ea typeface="Proxima Nova"/>
              <a:cs typeface="Proxima Nova"/>
              <a:sym typeface="Proxima Nova"/>
            </a:endParaRPr>
          </a:p>
        </p:txBody>
      </p:sp>
      <p:pic>
        <p:nvPicPr>
          <p:cNvPr id="263" name="Google Shape;263;p39"/>
          <p:cNvPicPr preferRelativeResize="0"/>
          <p:nvPr/>
        </p:nvPicPr>
        <p:blipFill>
          <a:blip r:embed="rId3">
            <a:alphaModFix/>
          </a:blip>
          <a:stretch>
            <a:fillRect/>
          </a:stretch>
        </p:blipFill>
        <p:spPr>
          <a:xfrm>
            <a:off x="4068675" y="1377150"/>
            <a:ext cx="4835349" cy="2750722"/>
          </a:xfrm>
          <a:prstGeom prst="rect">
            <a:avLst/>
          </a:prstGeom>
          <a:noFill/>
          <a:ln>
            <a:noFill/>
          </a:ln>
        </p:spPr>
      </p:pic>
      <p:pic>
        <p:nvPicPr>
          <p:cNvPr id="264" name="Google Shape;264;p39"/>
          <p:cNvPicPr preferRelativeResize="0"/>
          <p:nvPr/>
        </p:nvPicPr>
        <p:blipFill>
          <a:blip r:embed="rId4">
            <a:alphaModFix amt="30000"/>
          </a:blip>
          <a:stretch>
            <a:fillRect/>
          </a:stretch>
        </p:blipFill>
        <p:spPr>
          <a:xfrm>
            <a:off x="4068675" y="1377150"/>
            <a:ext cx="4835349" cy="2750722"/>
          </a:xfrm>
          <a:prstGeom prst="rect">
            <a:avLst/>
          </a:prstGeom>
          <a:noFill/>
          <a:ln>
            <a:noFill/>
          </a:ln>
        </p:spPr>
      </p:pic>
      <p:pic>
        <p:nvPicPr>
          <p:cNvPr id="265" name="Google Shape;265;p39"/>
          <p:cNvPicPr preferRelativeResize="0"/>
          <p:nvPr/>
        </p:nvPicPr>
        <p:blipFill>
          <a:blip r:embed="rId5">
            <a:alphaModFix/>
          </a:blip>
          <a:stretch>
            <a:fillRect/>
          </a:stretch>
        </p:blipFill>
        <p:spPr>
          <a:xfrm>
            <a:off x="5589425" y="2571750"/>
            <a:ext cx="1035050" cy="1035050"/>
          </a:xfrm>
          <a:prstGeom prst="rect">
            <a:avLst/>
          </a:prstGeom>
          <a:noFill/>
          <a:ln>
            <a:noFill/>
          </a:ln>
        </p:spPr>
      </p:pic>
      <p:sp>
        <p:nvSpPr>
          <p:cNvPr id="266" name="Google Shape;266;p39"/>
          <p:cNvSpPr txBox="1"/>
          <p:nvPr/>
        </p:nvSpPr>
        <p:spPr>
          <a:xfrm>
            <a:off x="6624475" y="1966625"/>
            <a:ext cx="1035000" cy="133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000">
                <a:solidFill>
                  <a:srgbClr val="FFFFFF"/>
                </a:solidFill>
                <a:latin typeface="Impact"/>
                <a:ea typeface="Impact"/>
                <a:cs typeface="Impact"/>
                <a:sym typeface="Impact"/>
              </a:rPr>
              <a:t>YOUR APP</a:t>
            </a:r>
            <a:endParaRPr sz="3000">
              <a:solidFill>
                <a:srgbClr val="FFFFFF"/>
              </a:solidFill>
              <a:latin typeface="Impact"/>
              <a:ea typeface="Impact"/>
              <a:cs typeface="Impact"/>
              <a:sym typeface="Impac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0" name="Shape 270"/>
        <p:cNvGrpSpPr/>
        <p:nvPr/>
      </p:nvGrpSpPr>
      <p:grpSpPr>
        <a:xfrm>
          <a:off x="0" y="0"/>
          <a:ext cx="0" cy="0"/>
          <a:chOff x="0" y="0"/>
          <a:chExt cx="0" cy="0"/>
        </a:xfrm>
      </p:grpSpPr>
      <p:sp>
        <p:nvSpPr>
          <p:cNvPr id="271" name="Google Shape;271;p40"/>
          <p:cNvSpPr txBox="1"/>
          <p:nvPr>
            <p:ph type="title"/>
          </p:nvPr>
        </p:nvSpPr>
        <p:spPr>
          <a:xfrm>
            <a:off x="210625" y="222525"/>
            <a:ext cx="4614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600">
                <a:latin typeface="Rockwell"/>
                <a:ea typeface="Rockwell"/>
                <a:cs typeface="Rockwell"/>
                <a:sym typeface="Rockwell"/>
              </a:rPr>
              <a:t>Silent but Deadly</a:t>
            </a:r>
            <a:endParaRPr sz="3600">
              <a:latin typeface="Rockwell"/>
              <a:ea typeface="Rockwell"/>
              <a:cs typeface="Rockwell"/>
              <a:sym typeface="Rockwell"/>
            </a:endParaRPr>
          </a:p>
        </p:txBody>
      </p:sp>
      <p:pic>
        <p:nvPicPr>
          <p:cNvPr id="272" name="Google Shape;272;p40"/>
          <p:cNvPicPr preferRelativeResize="0"/>
          <p:nvPr/>
        </p:nvPicPr>
        <p:blipFill>
          <a:blip r:embed="rId3">
            <a:alphaModFix/>
          </a:blip>
          <a:stretch>
            <a:fillRect/>
          </a:stretch>
        </p:blipFill>
        <p:spPr>
          <a:xfrm>
            <a:off x="4133700" y="222513"/>
            <a:ext cx="4698475" cy="4698475"/>
          </a:xfrm>
          <a:prstGeom prst="rect">
            <a:avLst/>
          </a:prstGeom>
          <a:noFill/>
          <a:ln>
            <a:noFill/>
          </a:ln>
        </p:spPr>
      </p:pic>
      <p:pic>
        <p:nvPicPr>
          <p:cNvPr id="273" name="Google Shape;273;p40"/>
          <p:cNvPicPr preferRelativeResize="0"/>
          <p:nvPr/>
        </p:nvPicPr>
        <p:blipFill>
          <a:blip r:embed="rId4">
            <a:alphaModFix/>
          </a:blip>
          <a:stretch>
            <a:fillRect/>
          </a:stretch>
        </p:blipFill>
        <p:spPr>
          <a:xfrm rot="-461768">
            <a:off x="5530200" y="1354349"/>
            <a:ext cx="890723" cy="890723"/>
          </a:xfrm>
          <a:prstGeom prst="rect">
            <a:avLst/>
          </a:prstGeom>
          <a:noFill/>
          <a:ln>
            <a:noFill/>
          </a:ln>
        </p:spPr>
      </p:pic>
      <p:sp>
        <p:nvSpPr>
          <p:cNvPr id="274" name="Google Shape;274;p40"/>
          <p:cNvSpPr txBox="1"/>
          <p:nvPr/>
        </p:nvSpPr>
        <p:spPr>
          <a:xfrm>
            <a:off x="6824275" y="2965725"/>
            <a:ext cx="1035000" cy="133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000">
                <a:solidFill>
                  <a:srgbClr val="FFFFFF"/>
                </a:solidFill>
                <a:latin typeface="Impact"/>
                <a:ea typeface="Impact"/>
                <a:cs typeface="Impact"/>
                <a:sym typeface="Impact"/>
              </a:rPr>
              <a:t>YOUR APP</a:t>
            </a:r>
            <a:endParaRPr sz="3000">
              <a:solidFill>
                <a:srgbClr val="FFFFFF"/>
              </a:solidFill>
              <a:latin typeface="Impact"/>
              <a:ea typeface="Impact"/>
              <a:cs typeface="Impact"/>
              <a:sym typeface="Impact"/>
            </a:endParaRPr>
          </a:p>
        </p:txBody>
      </p:sp>
      <p:sp>
        <p:nvSpPr>
          <p:cNvPr id="275" name="Google Shape;275;p40"/>
          <p:cNvSpPr txBox="1"/>
          <p:nvPr/>
        </p:nvSpPr>
        <p:spPr>
          <a:xfrm>
            <a:off x="210625" y="996850"/>
            <a:ext cx="3471900" cy="37473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Clr>
                <a:schemeClr val="dk2"/>
              </a:buClr>
              <a:buSzPts val="1400"/>
              <a:buFont typeface="Proxima Nova"/>
              <a:buChar char="●"/>
            </a:pPr>
            <a:r>
              <a:rPr lang="en-GB">
                <a:solidFill>
                  <a:schemeClr val="dk2"/>
                </a:solidFill>
                <a:latin typeface="Proxima Nova"/>
                <a:ea typeface="Proxima Nova"/>
                <a:cs typeface="Proxima Nova"/>
                <a:sym typeface="Proxima Nova"/>
              </a:rPr>
              <a:t>AWS Lambda allows you to scale Memory allowance</a:t>
            </a:r>
            <a:endParaRPr>
              <a:solidFill>
                <a:schemeClr val="dk2"/>
              </a:solidFill>
              <a:latin typeface="Proxima Nova"/>
              <a:ea typeface="Proxima Nova"/>
              <a:cs typeface="Proxima Nova"/>
              <a:sym typeface="Proxima Nova"/>
            </a:endParaRPr>
          </a:p>
          <a:p>
            <a:pPr indent="-317500" lvl="0" marL="457200" rtl="0" algn="l">
              <a:lnSpc>
                <a:spcPct val="150000"/>
              </a:lnSpc>
              <a:spcBef>
                <a:spcPts val="0"/>
              </a:spcBef>
              <a:spcAft>
                <a:spcPts val="0"/>
              </a:spcAft>
              <a:buClr>
                <a:schemeClr val="dk2"/>
              </a:buClr>
              <a:buSzPts val="1400"/>
              <a:buFont typeface="Proxima Nova"/>
              <a:buChar char="●"/>
            </a:pPr>
            <a:r>
              <a:rPr lang="en-GB">
                <a:solidFill>
                  <a:schemeClr val="dk2"/>
                </a:solidFill>
                <a:latin typeface="Proxima Nova"/>
                <a:ea typeface="Proxima Nova"/>
                <a:cs typeface="Proxima Nova"/>
                <a:sym typeface="Proxima Nova"/>
              </a:rPr>
              <a:t>Scaling memory also scales the CPU resources</a:t>
            </a:r>
            <a:endParaRPr>
              <a:solidFill>
                <a:schemeClr val="dk2"/>
              </a:solidFill>
              <a:latin typeface="Proxima Nova"/>
              <a:ea typeface="Proxima Nova"/>
              <a:cs typeface="Proxima Nova"/>
              <a:sym typeface="Proxima Nova"/>
            </a:endParaRPr>
          </a:p>
          <a:p>
            <a:pPr indent="-317500" lvl="0" marL="457200" rtl="0" algn="l">
              <a:lnSpc>
                <a:spcPct val="150000"/>
              </a:lnSpc>
              <a:spcBef>
                <a:spcPts val="0"/>
              </a:spcBef>
              <a:spcAft>
                <a:spcPts val="0"/>
              </a:spcAft>
              <a:buClr>
                <a:schemeClr val="dk2"/>
              </a:buClr>
              <a:buSzPts val="1400"/>
              <a:buFont typeface="Proxima Nova"/>
              <a:buChar char="●"/>
            </a:pPr>
            <a:r>
              <a:rPr lang="en-GB">
                <a:solidFill>
                  <a:schemeClr val="dk2"/>
                </a:solidFill>
                <a:latin typeface="Proxima Nova"/>
                <a:ea typeface="Proxima Nova"/>
                <a:cs typeface="Proxima Nova"/>
                <a:sym typeface="Proxima Nova"/>
              </a:rPr>
              <a:t>Performance scales at least </a:t>
            </a:r>
            <a:r>
              <a:rPr lang="en-GB">
                <a:solidFill>
                  <a:schemeClr val="dk2"/>
                </a:solidFill>
                <a:latin typeface="Proxima Nova"/>
                <a:ea typeface="Proxima Nova"/>
                <a:cs typeface="Proxima Nova"/>
                <a:sym typeface="Proxima Nova"/>
              </a:rPr>
              <a:t>proportionally</a:t>
            </a:r>
            <a:r>
              <a:rPr lang="en-GB">
                <a:solidFill>
                  <a:schemeClr val="dk2"/>
                </a:solidFill>
                <a:latin typeface="Proxima Nova"/>
                <a:ea typeface="Proxima Nova"/>
                <a:cs typeface="Proxima Nova"/>
                <a:sym typeface="Proxima Nova"/>
              </a:rPr>
              <a:t> to the memory allowance*</a:t>
            </a:r>
            <a:endParaRPr>
              <a:solidFill>
                <a:schemeClr val="dk2"/>
              </a:solidFill>
              <a:latin typeface="Proxima Nova"/>
              <a:ea typeface="Proxima Nova"/>
              <a:cs typeface="Proxima Nova"/>
              <a:sym typeface="Proxima Nova"/>
            </a:endParaRPr>
          </a:p>
        </p:txBody>
      </p:sp>
      <p:sp>
        <p:nvSpPr>
          <p:cNvPr id="276" name="Google Shape;276;p40"/>
          <p:cNvSpPr txBox="1"/>
          <p:nvPr/>
        </p:nvSpPr>
        <p:spPr>
          <a:xfrm rot="3349285">
            <a:off x="5532942" y="1101923"/>
            <a:ext cx="1317433" cy="944909"/>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solidFill>
                  <a:srgbClr val="FFFFFF"/>
                </a:solidFill>
                <a:latin typeface="Impact"/>
                <a:ea typeface="Impact"/>
                <a:cs typeface="Impact"/>
                <a:sym typeface="Impact"/>
              </a:rPr>
              <a:t>256MB RAM</a:t>
            </a:r>
            <a:endParaRPr sz="1800">
              <a:solidFill>
                <a:srgbClr val="FFFFFF"/>
              </a:solidFill>
              <a:latin typeface="Impact"/>
              <a:ea typeface="Impact"/>
              <a:cs typeface="Impact"/>
              <a:sym typeface="Impact"/>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41"/>
          <p:cNvSpPr txBox="1"/>
          <p:nvPr>
            <p:ph idx="1" type="body"/>
          </p:nvPr>
        </p:nvSpPr>
        <p:spPr>
          <a:xfrm>
            <a:off x="579600" y="2214000"/>
            <a:ext cx="7984800" cy="715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GB" sz="4800">
                <a:latin typeface="Rockwell"/>
                <a:ea typeface="Rockwell"/>
                <a:cs typeface="Rockwell"/>
                <a:sym typeface="Rockwell"/>
              </a:rPr>
              <a:t>* </a:t>
            </a:r>
            <a:r>
              <a:rPr lang="en-GB" sz="2400">
                <a:latin typeface="Rockwell"/>
                <a:ea typeface="Rockwell"/>
                <a:cs typeface="Rockwell"/>
                <a:sym typeface="Rockwell"/>
              </a:rPr>
              <a:t>More memory </a:t>
            </a:r>
            <a:r>
              <a:rPr lang="en-GB" sz="2400">
                <a:solidFill>
                  <a:srgbClr val="FD5C63"/>
                </a:solidFill>
                <a:latin typeface="Rockwell"/>
                <a:ea typeface="Rockwell"/>
                <a:cs typeface="Rockwell"/>
                <a:sym typeface="Rockwell"/>
              </a:rPr>
              <a:t>doesn’t always</a:t>
            </a:r>
            <a:r>
              <a:rPr lang="en-GB" sz="2400">
                <a:latin typeface="Rockwell"/>
                <a:ea typeface="Rockwell"/>
                <a:cs typeface="Rockwell"/>
                <a:sym typeface="Rockwell"/>
              </a:rPr>
              <a:t> mean it will go faster. </a:t>
            </a:r>
            <a:endParaRPr sz="2400">
              <a:solidFill>
                <a:schemeClr val="accent4"/>
              </a:solidFill>
              <a:latin typeface="Rockwell"/>
              <a:ea typeface="Rockwell"/>
              <a:cs typeface="Rockwell"/>
              <a:sym typeface="Rockwe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 name="Shape 66"/>
        <p:cNvGrpSpPr/>
        <p:nvPr/>
      </p:nvGrpSpPr>
      <p:grpSpPr>
        <a:xfrm>
          <a:off x="0" y="0"/>
          <a:ext cx="0" cy="0"/>
          <a:chOff x="0" y="0"/>
          <a:chExt cx="0" cy="0"/>
        </a:xfrm>
      </p:grpSpPr>
      <p:pic>
        <p:nvPicPr>
          <p:cNvPr id="67" name="Google Shape;67;p15"/>
          <p:cNvPicPr preferRelativeResize="0"/>
          <p:nvPr/>
        </p:nvPicPr>
        <p:blipFill>
          <a:blip r:embed="rId3">
            <a:alphaModFix/>
          </a:blip>
          <a:stretch>
            <a:fillRect/>
          </a:stretch>
        </p:blipFill>
        <p:spPr>
          <a:xfrm>
            <a:off x="270938" y="152400"/>
            <a:ext cx="8602133" cy="48387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5" name="Shape 285"/>
        <p:cNvGrpSpPr/>
        <p:nvPr/>
      </p:nvGrpSpPr>
      <p:grpSpPr>
        <a:xfrm>
          <a:off x="0" y="0"/>
          <a:ext cx="0" cy="0"/>
          <a:chOff x="0" y="0"/>
          <a:chExt cx="0" cy="0"/>
        </a:xfrm>
      </p:grpSpPr>
      <p:pic>
        <p:nvPicPr>
          <p:cNvPr id="286" name="Google Shape;286;p42"/>
          <p:cNvPicPr preferRelativeResize="0"/>
          <p:nvPr/>
        </p:nvPicPr>
        <p:blipFill>
          <a:blip r:embed="rId3">
            <a:alphaModFix/>
          </a:blip>
          <a:stretch>
            <a:fillRect/>
          </a:stretch>
        </p:blipFill>
        <p:spPr>
          <a:xfrm>
            <a:off x="1986950" y="352725"/>
            <a:ext cx="5170099" cy="4438050"/>
          </a:xfrm>
          <a:prstGeom prst="rect">
            <a:avLst/>
          </a:prstGeom>
          <a:noFill/>
          <a:ln>
            <a:noFill/>
          </a:ln>
        </p:spPr>
      </p:pic>
      <p:pic>
        <p:nvPicPr>
          <p:cNvPr id="287" name="Google Shape;287;p42"/>
          <p:cNvPicPr preferRelativeResize="0"/>
          <p:nvPr/>
        </p:nvPicPr>
        <p:blipFill rotWithShape="1">
          <a:blip r:embed="rId4">
            <a:alphaModFix/>
          </a:blip>
          <a:srcRect b="0" l="0" r="13919" t="0"/>
          <a:stretch/>
        </p:blipFill>
        <p:spPr>
          <a:xfrm>
            <a:off x="2527128" y="547145"/>
            <a:ext cx="978945" cy="758514"/>
          </a:xfrm>
          <a:prstGeom prst="rect">
            <a:avLst/>
          </a:prstGeom>
          <a:noFill/>
          <a:ln>
            <a:noFill/>
          </a:ln>
        </p:spPr>
      </p:pic>
      <p:pic>
        <p:nvPicPr>
          <p:cNvPr id="288" name="Google Shape;288;p42"/>
          <p:cNvPicPr preferRelativeResize="0"/>
          <p:nvPr/>
        </p:nvPicPr>
        <p:blipFill>
          <a:blip r:embed="rId5">
            <a:alphaModFix/>
          </a:blip>
          <a:stretch>
            <a:fillRect/>
          </a:stretch>
        </p:blipFill>
        <p:spPr>
          <a:xfrm>
            <a:off x="5185014" y="1703759"/>
            <a:ext cx="574160" cy="57416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pic>
        <p:nvPicPr>
          <p:cNvPr id="293" name="Google Shape;293;p43"/>
          <p:cNvPicPr preferRelativeResize="0"/>
          <p:nvPr/>
        </p:nvPicPr>
        <p:blipFill>
          <a:blip r:embed="rId3">
            <a:alphaModFix/>
          </a:blip>
          <a:stretch>
            <a:fillRect/>
          </a:stretch>
        </p:blipFill>
        <p:spPr>
          <a:xfrm>
            <a:off x="152400" y="2272725"/>
            <a:ext cx="8839206" cy="598043"/>
          </a:xfrm>
          <a:prstGeom prst="rect">
            <a:avLst/>
          </a:prstGeom>
          <a:noFill/>
          <a:ln>
            <a:noFill/>
          </a:ln>
        </p:spPr>
      </p:pic>
      <p:sp>
        <p:nvSpPr>
          <p:cNvPr id="294" name="Google Shape;294;p43"/>
          <p:cNvSpPr txBox="1"/>
          <p:nvPr/>
        </p:nvSpPr>
        <p:spPr>
          <a:xfrm>
            <a:off x="152400" y="159250"/>
            <a:ext cx="8839200" cy="796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600">
                <a:latin typeface="Rockwell"/>
                <a:ea typeface="Rockwell"/>
                <a:cs typeface="Rockwell"/>
                <a:sym typeface="Rockwell"/>
              </a:rPr>
              <a:t>CloudWatch Reports</a:t>
            </a:r>
            <a:endParaRPr sz="3600">
              <a:latin typeface="Rockwell"/>
              <a:ea typeface="Rockwell"/>
              <a:cs typeface="Rockwell"/>
              <a:sym typeface="Rockwe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8" name="Shape 298"/>
        <p:cNvGrpSpPr/>
        <p:nvPr/>
      </p:nvGrpSpPr>
      <p:grpSpPr>
        <a:xfrm>
          <a:off x="0" y="0"/>
          <a:ext cx="0" cy="0"/>
          <a:chOff x="0" y="0"/>
          <a:chExt cx="0" cy="0"/>
        </a:xfrm>
      </p:grpSpPr>
      <p:sp>
        <p:nvSpPr>
          <p:cNvPr id="299" name="Google Shape;299;p44"/>
          <p:cNvSpPr txBox="1"/>
          <p:nvPr>
            <p:ph type="title"/>
          </p:nvPr>
        </p:nvSpPr>
        <p:spPr>
          <a:xfrm>
            <a:off x="311700" y="838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600">
                <a:latin typeface="Rockwell"/>
                <a:ea typeface="Rockwell"/>
                <a:cs typeface="Rockwell"/>
                <a:sym typeface="Rockwell"/>
              </a:rPr>
              <a:t>Load Testing</a:t>
            </a:r>
            <a:endParaRPr sz="3600">
              <a:latin typeface="Rockwell"/>
              <a:ea typeface="Rockwell"/>
              <a:cs typeface="Rockwell"/>
              <a:sym typeface="Rockwell"/>
            </a:endParaRPr>
          </a:p>
        </p:txBody>
      </p:sp>
      <p:pic>
        <p:nvPicPr>
          <p:cNvPr id="300" name="Google Shape;300;p44"/>
          <p:cNvPicPr preferRelativeResize="0"/>
          <p:nvPr/>
        </p:nvPicPr>
        <p:blipFill rotWithShape="1">
          <a:blip r:embed="rId3">
            <a:alphaModFix/>
          </a:blip>
          <a:srcRect b="0" l="0" r="1263" t="0"/>
          <a:stretch/>
        </p:blipFill>
        <p:spPr>
          <a:xfrm>
            <a:off x="1306025" y="799775"/>
            <a:ext cx="6531948" cy="418805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4" name="Shape 304"/>
        <p:cNvGrpSpPr/>
        <p:nvPr/>
      </p:nvGrpSpPr>
      <p:grpSpPr>
        <a:xfrm>
          <a:off x="0" y="0"/>
          <a:ext cx="0" cy="0"/>
          <a:chOff x="0" y="0"/>
          <a:chExt cx="0" cy="0"/>
        </a:xfrm>
      </p:grpSpPr>
      <p:sp>
        <p:nvSpPr>
          <p:cNvPr id="305" name="Google Shape;305;p45"/>
          <p:cNvSpPr txBox="1"/>
          <p:nvPr>
            <p:ph type="title"/>
          </p:nvPr>
        </p:nvSpPr>
        <p:spPr>
          <a:xfrm>
            <a:off x="311700" y="296025"/>
            <a:ext cx="8520600" cy="66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600">
                <a:latin typeface="Rockwell"/>
                <a:ea typeface="Rockwell"/>
                <a:cs typeface="Rockwell"/>
                <a:sym typeface="Rockwell"/>
              </a:rPr>
              <a:t>Consider the task</a:t>
            </a:r>
            <a:endParaRPr sz="3600">
              <a:latin typeface="Rockwell"/>
              <a:ea typeface="Rockwell"/>
              <a:cs typeface="Rockwell"/>
              <a:sym typeface="Rockwell"/>
            </a:endParaRPr>
          </a:p>
        </p:txBody>
      </p:sp>
      <p:pic>
        <p:nvPicPr>
          <p:cNvPr id="306" name="Google Shape;306;p45"/>
          <p:cNvPicPr preferRelativeResize="0"/>
          <p:nvPr/>
        </p:nvPicPr>
        <p:blipFill>
          <a:blip r:embed="rId3">
            <a:alphaModFix/>
          </a:blip>
          <a:stretch>
            <a:fillRect/>
          </a:stretch>
        </p:blipFill>
        <p:spPr>
          <a:xfrm>
            <a:off x="456275" y="1152475"/>
            <a:ext cx="8231452" cy="355475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pic>
        <p:nvPicPr>
          <p:cNvPr id="311" name="Google Shape;311;p46"/>
          <p:cNvPicPr preferRelativeResize="0"/>
          <p:nvPr/>
        </p:nvPicPr>
        <p:blipFill>
          <a:blip r:embed="rId3">
            <a:alphaModFix/>
          </a:blip>
          <a:stretch>
            <a:fillRect/>
          </a:stretch>
        </p:blipFill>
        <p:spPr>
          <a:xfrm>
            <a:off x="0" y="1505093"/>
            <a:ext cx="9144000" cy="2133313"/>
          </a:xfrm>
          <a:prstGeom prst="rect">
            <a:avLst/>
          </a:prstGeom>
          <a:noFill/>
          <a:ln>
            <a:noFill/>
          </a:ln>
        </p:spPr>
      </p:pic>
      <p:sp>
        <p:nvSpPr>
          <p:cNvPr id="312" name="Google Shape;312;p46"/>
          <p:cNvSpPr txBox="1"/>
          <p:nvPr/>
        </p:nvSpPr>
        <p:spPr>
          <a:xfrm>
            <a:off x="477750" y="242875"/>
            <a:ext cx="8188500" cy="707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600">
                <a:latin typeface="Rockwell"/>
                <a:ea typeface="Rockwell"/>
                <a:cs typeface="Rockwell"/>
                <a:sym typeface="Rockwell"/>
              </a:rPr>
              <a:t>VPC Latency</a:t>
            </a:r>
            <a:endParaRPr sz="3600">
              <a:latin typeface="Rockwell"/>
              <a:ea typeface="Rockwell"/>
              <a:cs typeface="Rockwell"/>
              <a:sym typeface="Rockwe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16" name="Shape 316"/>
        <p:cNvGrpSpPr/>
        <p:nvPr/>
      </p:nvGrpSpPr>
      <p:grpSpPr>
        <a:xfrm>
          <a:off x="0" y="0"/>
          <a:ext cx="0" cy="0"/>
          <a:chOff x="0" y="0"/>
          <a:chExt cx="0" cy="0"/>
        </a:xfrm>
      </p:grpSpPr>
      <p:sp>
        <p:nvSpPr>
          <p:cNvPr id="317" name="Google Shape;317;p47"/>
          <p:cNvSpPr txBox="1"/>
          <p:nvPr/>
        </p:nvSpPr>
        <p:spPr>
          <a:xfrm>
            <a:off x="429675" y="180575"/>
            <a:ext cx="6743700" cy="6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600">
                <a:latin typeface="Rockwell"/>
                <a:ea typeface="Rockwell"/>
                <a:cs typeface="Rockwell"/>
                <a:sym typeface="Rockwell"/>
              </a:rPr>
              <a:t>Lambda’s with a VPC - Now</a:t>
            </a:r>
            <a:endParaRPr sz="3600">
              <a:latin typeface="Rockwell"/>
              <a:ea typeface="Rockwell"/>
              <a:cs typeface="Rockwell"/>
              <a:sym typeface="Rockwell"/>
            </a:endParaRPr>
          </a:p>
        </p:txBody>
      </p:sp>
      <p:pic>
        <p:nvPicPr>
          <p:cNvPr id="318" name="Google Shape;318;p47"/>
          <p:cNvPicPr preferRelativeResize="0"/>
          <p:nvPr/>
        </p:nvPicPr>
        <p:blipFill>
          <a:blip r:embed="rId3">
            <a:alphaModFix/>
          </a:blip>
          <a:stretch>
            <a:fillRect/>
          </a:stretch>
        </p:blipFill>
        <p:spPr>
          <a:xfrm>
            <a:off x="1395413" y="1271588"/>
            <a:ext cx="6353175" cy="26003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22" name="Shape 322"/>
        <p:cNvGrpSpPr/>
        <p:nvPr/>
      </p:nvGrpSpPr>
      <p:grpSpPr>
        <a:xfrm>
          <a:off x="0" y="0"/>
          <a:ext cx="0" cy="0"/>
          <a:chOff x="0" y="0"/>
          <a:chExt cx="0" cy="0"/>
        </a:xfrm>
      </p:grpSpPr>
      <p:sp>
        <p:nvSpPr>
          <p:cNvPr id="323" name="Google Shape;323;p48"/>
          <p:cNvSpPr txBox="1"/>
          <p:nvPr/>
        </p:nvSpPr>
        <p:spPr>
          <a:xfrm>
            <a:off x="429675" y="180575"/>
            <a:ext cx="7895700" cy="6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600">
                <a:latin typeface="Rockwell"/>
                <a:ea typeface="Rockwell"/>
                <a:cs typeface="Rockwell"/>
                <a:sym typeface="Rockwell"/>
              </a:rPr>
              <a:t>Lambda’s with a VPC - Coming Soon</a:t>
            </a:r>
            <a:endParaRPr sz="3600">
              <a:latin typeface="Rockwell"/>
              <a:ea typeface="Rockwell"/>
              <a:cs typeface="Rockwell"/>
              <a:sym typeface="Rockwell"/>
            </a:endParaRPr>
          </a:p>
        </p:txBody>
      </p:sp>
      <p:pic>
        <p:nvPicPr>
          <p:cNvPr id="324" name="Google Shape;324;p48"/>
          <p:cNvPicPr preferRelativeResize="0"/>
          <p:nvPr/>
        </p:nvPicPr>
        <p:blipFill rotWithShape="1">
          <a:blip r:embed="rId3">
            <a:alphaModFix/>
          </a:blip>
          <a:srcRect b="57064" l="0" r="0" t="0"/>
          <a:stretch/>
        </p:blipFill>
        <p:spPr>
          <a:xfrm>
            <a:off x="1031076" y="911813"/>
            <a:ext cx="7081851" cy="3319875"/>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49"/>
          <p:cNvSpPr txBox="1"/>
          <p:nvPr/>
        </p:nvSpPr>
        <p:spPr>
          <a:xfrm>
            <a:off x="429675" y="180575"/>
            <a:ext cx="7895700" cy="6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600">
                <a:latin typeface="Rockwell"/>
                <a:ea typeface="Rockwell"/>
                <a:cs typeface="Rockwell"/>
                <a:sym typeface="Rockwell"/>
              </a:rPr>
              <a:t>Do you need a VPC?</a:t>
            </a:r>
            <a:endParaRPr sz="3600">
              <a:latin typeface="Rockwell"/>
              <a:ea typeface="Rockwell"/>
              <a:cs typeface="Rockwell"/>
              <a:sym typeface="Rockwell"/>
            </a:endParaRPr>
          </a:p>
        </p:txBody>
      </p:sp>
      <p:sp>
        <p:nvSpPr>
          <p:cNvPr id="330" name="Google Shape;330;p49"/>
          <p:cNvSpPr/>
          <p:nvPr/>
        </p:nvSpPr>
        <p:spPr>
          <a:xfrm>
            <a:off x="429675" y="1452850"/>
            <a:ext cx="1880400" cy="9381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Proxima Nova"/>
                <a:ea typeface="Proxima Nova"/>
                <a:cs typeface="Proxima Nova"/>
                <a:sym typeface="Proxima Nova"/>
              </a:rPr>
              <a:t>Does my function need access to any resources within the VPC?</a:t>
            </a:r>
            <a:endParaRPr>
              <a:solidFill>
                <a:srgbClr val="FFFFFF"/>
              </a:solidFill>
              <a:latin typeface="Proxima Nova"/>
              <a:ea typeface="Proxima Nova"/>
              <a:cs typeface="Proxima Nova"/>
              <a:sym typeface="Proxima Nova"/>
            </a:endParaRPr>
          </a:p>
        </p:txBody>
      </p:sp>
      <p:sp>
        <p:nvSpPr>
          <p:cNvPr id="331" name="Google Shape;331;p49"/>
          <p:cNvSpPr/>
          <p:nvPr/>
        </p:nvSpPr>
        <p:spPr>
          <a:xfrm>
            <a:off x="3536925" y="1452850"/>
            <a:ext cx="1880400" cy="938100"/>
          </a:xfrm>
          <a:prstGeom prst="rect">
            <a:avLst/>
          </a:prstGeom>
          <a:solidFill>
            <a:schemeClr val="accent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Proxima Nova"/>
                <a:ea typeface="Proxima Nova"/>
                <a:cs typeface="Proxima Nova"/>
                <a:sym typeface="Proxima Nova"/>
              </a:rPr>
              <a:t>Does it </a:t>
            </a:r>
            <a:r>
              <a:rPr b="1" i="1" lang="en-GB">
                <a:solidFill>
                  <a:srgbClr val="FFFFFF"/>
                </a:solidFill>
                <a:latin typeface="Proxima Nova"/>
                <a:ea typeface="Proxima Nova"/>
                <a:cs typeface="Proxima Nova"/>
                <a:sym typeface="Proxima Nova"/>
              </a:rPr>
              <a:t>also</a:t>
            </a:r>
            <a:r>
              <a:rPr lang="en-GB">
                <a:solidFill>
                  <a:srgbClr val="FFFFFF"/>
                </a:solidFill>
                <a:latin typeface="Proxima Nova"/>
                <a:ea typeface="Proxima Nova"/>
                <a:cs typeface="Proxima Nova"/>
                <a:sym typeface="Proxima Nova"/>
              </a:rPr>
              <a:t> need access to resources on the public internet?</a:t>
            </a:r>
            <a:endParaRPr>
              <a:solidFill>
                <a:srgbClr val="FFFFFF"/>
              </a:solidFill>
              <a:latin typeface="Proxima Nova"/>
              <a:ea typeface="Proxima Nova"/>
              <a:cs typeface="Proxima Nova"/>
              <a:sym typeface="Proxima Nova"/>
            </a:endParaRPr>
          </a:p>
        </p:txBody>
      </p:sp>
      <p:sp>
        <p:nvSpPr>
          <p:cNvPr id="332" name="Google Shape;332;p49"/>
          <p:cNvSpPr/>
          <p:nvPr/>
        </p:nvSpPr>
        <p:spPr>
          <a:xfrm>
            <a:off x="6644175" y="1236850"/>
            <a:ext cx="1370100" cy="13701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Proxima Nova"/>
                <a:ea typeface="Proxima Nova"/>
                <a:cs typeface="Proxima Nova"/>
                <a:sym typeface="Proxima Nova"/>
              </a:rPr>
              <a:t>Put in subnet with NAT’d route to internet</a:t>
            </a:r>
            <a:endParaRPr sz="1200">
              <a:solidFill>
                <a:srgbClr val="FFFFFF"/>
              </a:solidFill>
              <a:latin typeface="Proxima Nova"/>
              <a:ea typeface="Proxima Nova"/>
              <a:cs typeface="Proxima Nova"/>
              <a:sym typeface="Proxima Nova"/>
            </a:endParaRPr>
          </a:p>
        </p:txBody>
      </p:sp>
      <p:sp>
        <p:nvSpPr>
          <p:cNvPr id="333" name="Google Shape;333;p49"/>
          <p:cNvSpPr/>
          <p:nvPr/>
        </p:nvSpPr>
        <p:spPr>
          <a:xfrm>
            <a:off x="3792075" y="3351900"/>
            <a:ext cx="1370100" cy="13701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Proxima Nova"/>
                <a:ea typeface="Proxima Nova"/>
                <a:cs typeface="Proxima Nova"/>
                <a:sym typeface="Proxima Nova"/>
              </a:rPr>
              <a:t>Put the function in a private subnet</a:t>
            </a:r>
            <a:endParaRPr sz="1200">
              <a:solidFill>
                <a:srgbClr val="FFFFFF"/>
              </a:solidFill>
              <a:latin typeface="Proxima Nova"/>
              <a:ea typeface="Proxima Nova"/>
              <a:cs typeface="Proxima Nova"/>
              <a:sym typeface="Proxima Nova"/>
            </a:endParaRPr>
          </a:p>
        </p:txBody>
      </p:sp>
      <p:sp>
        <p:nvSpPr>
          <p:cNvPr id="334" name="Google Shape;334;p49"/>
          <p:cNvSpPr/>
          <p:nvPr/>
        </p:nvSpPr>
        <p:spPr>
          <a:xfrm>
            <a:off x="684825" y="3351900"/>
            <a:ext cx="1370100" cy="1370100"/>
          </a:xfrm>
          <a:prstGeom prst="ellipse">
            <a:avLst/>
          </a:prstGeom>
          <a:solidFill>
            <a:schemeClr val="accent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sz="1200">
                <a:solidFill>
                  <a:srgbClr val="FFFFFF"/>
                </a:solidFill>
                <a:latin typeface="Proxima Nova"/>
                <a:ea typeface="Proxima Nova"/>
                <a:cs typeface="Proxima Nova"/>
                <a:sym typeface="Proxima Nova"/>
              </a:rPr>
              <a:t>Don’t put in a VPC</a:t>
            </a:r>
            <a:endParaRPr sz="1200">
              <a:solidFill>
                <a:srgbClr val="FFFFFF"/>
              </a:solidFill>
              <a:latin typeface="Proxima Nova"/>
              <a:ea typeface="Proxima Nova"/>
              <a:cs typeface="Proxima Nova"/>
              <a:sym typeface="Proxima Nova"/>
            </a:endParaRPr>
          </a:p>
        </p:txBody>
      </p:sp>
      <p:sp>
        <p:nvSpPr>
          <p:cNvPr id="335" name="Google Shape;335;p49"/>
          <p:cNvSpPr/>
          <p:nvPr/>
        </p:nvSpPr>
        <p:spPr>
          <a:xfrm>
            <a:off x="1108400" y="2402375"/>
            <a:ext cx="468900" cy="938100"/>
          </a:xfrm>
          <a:prstGeom prst="down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49"/>
          <p:cNvSpPr/>
          <p:nvPr/>
        </p:nvSpPr>
        <p:spPr>
          <a:xfrm>
            <a:off x="4242675" y="2402375"/>
            <a:ext cx="468900" cy="938100"/>
          </a:xfrm>
          <a:prstGeom prst="down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49"/>
          <p:cNvSpPr/>
          <p:nvPr/>
        </p:nvSpPr>
        <p:spPr>
          <a:xfrm>
            <a:off x="2310075" y="1616800"/>
            <a:ext cx="1220400" cy="6102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49"/>
          <p:cNvSpPr/>
          <p:nvPr/>
        </p:nvSpPr>
        <p:spPr>
          <a:xfrm>
            <a:off x="5423775" y="1616800"/>
            <a:ext cx="1220400" cy="610200"/>
          </a:xfrm>
          <a:prstGeom prst="rightArrow">
            <a:avLst>
              <a:gd fmla="val 50000" name="adj1"/>
              <a:gd fmla="val 50000" name="adj2"/>
            </a:avLst>
          </a:prstGeom>
          <a:solidFill>
            <a:schemeClr val="accent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2" name="Shape 342"/>
        <p:cNvGrpSpPr/>
        <p:nvPr/>
      </p:nvGrpSpPr>
      <p:grpSpPr>
        <a:xfrm>
          <a:off x="0" y="0"/>
          <a:ext cx="0" cy="0"/>
          <a:chOff x="0" y="0"/>
          <a:chExt cx="0" cy="0"/>
        </a:xfrm>
      </p:grpSpPr>
      <p:sp>
        <p:nvSpPr>
          <p:cNvPr id="343" name="Google Shape;343;p50"/>
          <p:cNvSpPr txBox="1"/>
          <p:nvPr>
            <p:ph type="title"/>
          </p:nvPr>
        </p:nvSpPr>
        <p:spPr>
          <a:xfrm>
            <a:off x="171175" y="207675"/>
            <a:ext cx="8670300" cy="67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600">
                <a:solidFill>
                  <a:srgbClr val="000000"/>
                </a:solidFill>
                <a:latin typeface="Rockwell"/>
                <a:ea typeface="Rockwell"/>
                <a:cs typeface="Rockwell"/>
                <a:sym typeface="Rockwell"/>
              </a:rPr>
              <a:t>Cold starts? What’s the big deal?</a:t>
            </a:r>
            <a:endParaRPr sz="3600">
              <a:solidFill>
                <a:srgbClr val="000000"/>
              </a:solidFill>
              <a:latin typeface="Rockwell"/>
              <a:ea typeface="Rockwell"/>
              <a:cs typeface="Rockwell"/>
              <a:sym typeface="Rockwell"/>
            </a:endParaRPr>
          </a:p>
        </p:txBody>
      </p:sp>
      <p:pic>
        <p:nvPicPr>
          <p:cNvPr id="344" name="Google Shape;344;p50"/>
          <p:cNvPicPr preferRelativeResize="0"/>
          <p:nvPr/>
        </p:nvPicPr>
        <p:blipFill>
          <a:blip r:embed="rId3">
            <a:alphaModFix/>
          </a:blip>
          <a:stretch>
            <a:fillRect/>
          </a:stretch>
        </p:blipFill>
        <p:spPr>
          <a:xfrm>
            <a:off x="1203463" y="976727"/>
            <a:ext cx="6605724" cy="3711450"/>
          </a:xfrm>
          <a:prstGeom prst="rect">
            <a:avLst/>
          </a:prstGeom>
          <a:noFill/>
          <a:ln>
            <a:noFill/>
          </a:ln>
        </p:spPr>
      </p:pic>
      <p:pic>
        <p:nvPicPr>
          <p:cNvPr id="345" name="Google Shape;345;p50"/>
          <p:cNvPicPr preferRelativeResize="0"/>
          <p:nvPr/>
        </p:nvPicPr>
        <p:blipFill>
          <a:blip r:embed="rId4">
            <a:alphaModFix/>
          </a:blip>
          <a:stretch>
            <a:fillRect/>
          </a:stretch>
        </p:blipFill>
        <p:spPr>
          <a:xfrm rot="-461769">
            <a:off x="4195992" y="1776117"/>
            <a:ext cx="620671" cy="620671"/>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9" name="Shape 349"/>
        <p:cNvGrpSpPr/>
        <p:nvPr/>
      </p:nvGrpSpPr>
      <p:grpSpPr>
        <a:xfrm>
          <a:off x="0" y="0"/>
          <a:ext cx="0" cy="0"/>
          <a:chOff x="0" y="0"/>
          <a:chExt cx="0" cy="0"/>
        </a:xfrm>
      </p:grpSpPr>
      <p:pic>
        <p:nvPicPr>
          <p:cNvPr id="350" name="Google Shape;350;p51"/>
          <p:cNvPicPr preferRelativeResize="0"/>
          <p:nvPr/>
        </p:nvPicPr>
        <p:blipFill rotWithShape="1">
          <a:blip r:embed="rId3">
            <a:alphaModFix/>
          </a:blip>
          <a:srcRect b="0" l="49794" r="0" t="0"/>
          <a:stretch/>
        </p:blipFill>
        <p:spPr>
          <a:xfrm>
            <a:off x="1530950" y="310825"/>
            <a:ext cx="6082099" cy="4001200"/>
          </a:xfrm>
          <a:prstGeom prst="rect">
            <a:avLst/>
          </a:prstGeom>
          <a:noFill/>
          <a:ln>
            <a:noFill/>
          </a:ln>
        </p:spPr>
      </p:pic>
      <p:sp>
        <p:nvSpPr>
          <p:cNvPr id="351" name="Google Shape;351;p51"/>
          <p:cNvSpPr txBox="1"/>
          <p:nvPr/>
        </p:nvSpPr>
        <p:spPr>
          <a:xfrm>
            <a:off x="348300" y="4617875"/>
            <a:ext cx="8447400" cy="35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Proxima Nova"/>
                <a:ea typeface="Proxima Nova"/>
                <a:cs typeface="Proxima Nova"/>
                <a:sym typeface="Proxima Nova"/>
              </a:rPr>
              <a:t>source: blog.octo.com/en/cold-start-warm-start-with-aws-lambda/</a:t>
            </a:r>
            <a:endParaRPr>
              <a:latin typeface="Proxima Nova"/>
              <a:ea typeface="Proxima Nova"/>
              <a:cs typeface="Proxima Nova"/>
              <a:sym typeface="Proxima Nova"/>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 name="Shape 71"/>
        <p:cNvGrpSpPr/>
        <p:nvPr/>
      </p:nvGrpSpPr>
      <p:grpSpPr>
        <a:xfrm>
          <a:off x="0" y="0"/>
          <a:ext cx="0" cy="0"/>
          <a:chOff x="0" y="0"/>
          <a:chExt cx="0" cy="0"/>
        </a:xfrm>
      </p:grpSpPr>
      <p:sp>
        <p:nvSpPr>
          <p:cNvPr id="72" name="Google Shape;72;p16"/>
          <p:cNvSpPr txBox="1"/>
          <p:nvPr/>
        </p:nvSpPr>
        <p:spPr>
          <a:xfrm>
            <a:off x="2429550" y="837900"/>
            <a:ext cx="4284900" cy="346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600">
                <a:solidFill>
                  <a:srgbClr val="FD5C63"/>
                </a:solidFill>
                <a:latin typeface="Rockwell"/>
                <a:ea typeface="Rockwell"/>
                <a:cs typeface="Rockwell"/>
                <a:sym typeface="Rockwell"/>
              </a:rPr>
              <a:t>Billed </a:t>
            </a:r>
            <a:r>
              <a:rPr lang="en-GB" sz="3600">
                <a:latin typeface="Rockwell"/>
                <a:ea typeface="Rockwell"/>
                <a:cs typeface="Rockwell"/>
                <a:sym typeface="Rockwell"/>
              </a:rPr>
              <a:t>only for </a:t>
            </a:r>
            <a:endParaRPr sz="3600">
              <a:latin typeface="Rockwell"/>
              <a:ea typeface="Rockwell"/>
              <a:cs typeface="Rockwell"/>
              <a:sym typeface="Rockwell"/>
            </a:endParaRPr>
          </a:p>
          <a:p>
            <a:pPr indent="0" lvl="0" marL="0" rtl="0" algn="l">
              <a:spcBef>
                <a:spcPts val="0"/>
              </a:spcBef>
              <a:spcAft>
                <a:spcPts val="0"/>
              </a:spcAft>
              <a:buNone/>
            </a:pPr>
            <a:r>
              <a:rPr lang="en-GB" sz="3600">
                <a:latin typeface="Rockwell"/>
                <a:ea typeface="Rockwell"/>
                <a:cs typeface="Rockwell"/>
                <a:sym typeface="Rockwell"/>
              </a:rPr>
              <a:t>what you use, </a:t>
            </a:r>
            <a:r>
              <a:rPr lang="en-GB" sz="3600">
                <a:solidFill>
                  <a:schemeClr val="accent1"/>
                </a:solidFill>
                <a:latin typeface="Rockwell"/>
                <a:ea typeface="Rockwell"/>
                <a:cs typeface="Rockwell"/>
                <a:sym typeface="Rockwell"/>
              </a:rPr>
              <a:t>scaled</a:t>
            </a:r>
            <a:r>
              <a:rPr lang="en-GB" sz="3600">
                <a:latin typeface="Rockwell"/>
                <a:ea typeface="Rockwell"/>
                <a:cs typeface="Rockwell"/>
                <a:sym typeface="Rockwell"/>
              </a:rPr>
              <a:t> on-demand, </a:t>
            </a:r>
            <a:endParaRPr sz="3600">
              <a:latin typeface="Rockwell"/>
              <a:ea typeface="Rockwell"/>
              <a:cs typeface="Rockwell"/>
              <a:sym typeface="Rockwell"/>
            </a:endParaRPr>
          </a:p>
          <a:p>
            <a:pPr indent="0" lvl="0" marL="0" rtl="0" algn="l">
              <a:spcBef>
                <a:spcPts val="0"/>
              </a:spcBef>
              <a:spcAft>
                <a:spcPts val="0"/>
              </a:spcAft>
              <a:buNone/>
            </a:pPr>
            <a:r>
              <a:rPr lang="en-GB" sz="3600">
                <a:solidFill>
                  <a:schemeClr val="accent5"/>
                </a:solidFill>
                <a:latin typeface="Rockwell"/>
                <a:ea typeface="Rockwell"/>
                <a:cs typeface="Rockwell"/>
                <a:sym typeface="Rockwell"/>
              </a:rPr>
              <a:t>load balanced</a:t>
            </a:r>
            <a:r>
              <a:rPr lang="en-GB" sz="3600">
                <a:latin typeface="Rockwell"/>
                <a:ea typeface="Rockwell"/>
                <a:cs typeface="Rockwell"/>
                <a:sym typeface="Rockwell"/>
              </a:rPr>
              <a:t> automatically, </a:t>
            </a:r>
            <a:endParaRPr sz="3600">
              <a:latin typeface="Rockwell"/>
              <a:ea typeface="Rockwell"/>
              <a:cs typeface="Rockwell"/>
              <a:sym typeface="Rockwell"/>
            </a:endParaRPr>
          </a:p>
          <a:p>
            <a:pPr indent="0" lvl="0" marL="0" rtl="0" algn="l">
              <a:spcBef>
                <a:spcPts val="0"/>
              </a:spcBef>
              <a:spcAft>
                <a:spcPts val="0"/>
              </a:spcAft>
              <a:buNone/>
            </a:pPr>
            <a:r>
              <a:rPr lang="en-GB" sz="3600">
                <a:solidFill>
                  <a:srgbClr val="6AA84F"/>
                </a:solidFill>
                <a:latin typeface="Rockwell"/>
                <a:ea typeface="Rockwell"/>
                <a:cs typeface="Rockwell"/>
                <a:sym typeface="Rockwell"/>
              </a:rPr>
              <a:t>no </a:t>
            </a:r>
            <a:r>
              <a:rPr lang="en-GB" sz="3600">
                <a:solidFill>
                  <a:srgbClr val="6AA84F"/>
                </a:solidFill>
                <a:latin typeface="Rockwell"/>
                <a:ea typeface="Rockwell"/>
                <a:cs typeface="Rockwell"/>
                <a:sym typeface="Rockwell"/>
              </a:rPr>
              <a:t>maintenance</a:t>
            </a:r>
            <a:endParaRPr sz="3600">
              <a:solidFill>
                <a:srgbClr val="6AA84F"/>
              </a:solidFill>
              <a:latin typeface="Rockwell"/>
              <a:ea typeface="Rockwell"/>
              <a:cs typeface="Rockwell"/>
              <a:sym typeface="Rockwe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355" name="Shape 355"/>
        <p:cNvGrpSpPr/>
        <p:nvPr/>
      </p:nvGrpSpPr>
      <p:grpSpPr>
        <a:xfrm>
          <a:off x="0" y="0"/>
          <a:ext cx="0" cy="0"/>
          <a:chOff x="0" y="0"/>
          <a:chExt cx="0" cy="0"/>
        </a:xfrm>
      </p:grpSpPr>
      <p:pic>
        <p:nvPicPr>
          <p:cNvPr id="356" name="Google Shape;356;p52"/>
          <p:cNvPicPr preferRelativeResize="0"/>
          <p:nvPr/>
        </p:nvPicPr>
        <p:blipFill>
          <a:blip r:embed="rId3">
            <a:alphaModFix/>
          </a:blip>
          <a:stretch>
            <a:fillRect/>
          </a:stretch>
        </p:blipFill>
        <p:spPr>
          <a:xfrm>
            <a:off x="0" y="648653"/>
            <a:ext cx="9144000" cy="3846195"/>
          </a:xfrm>
          <a:prstGeom prst="rect">
            <a:avLst/>
          </a:prstGeom>
          <a:noFill/>
          <a:ln>
            <a:noFill/>
          </a:ln>
        </p:spPr>
      </p:pic>
      <p:sp>
        <p:nvSpPr>
          <p:cNvPr id="357" name="Google Shape;357;p52"/>
          <p:cNvSpPr txBox="1"/>
          <p:nvPr/>
        </p:nvSpPr>
        <p:spPr>
          <a:xfrm>
            <a:off x="348300" y="4617875"/>
            <a:ext cx="8447400" cy="356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Proxima Nova"/>
                <a:ea typeface="Proxima Nova"/>
                <a:cs typeface="Proxima Nova"/>
                <a:sym typeface="Proxima Nova"/>
              </a:rPr>
              <a:t>source: </a:t>
            </a:r>
            <a:r>
              <a:rPr lang="en-GB">
                <a:latin typeface="Proxima Nova"/>
                <a:ea typeface="Proxima Nova"/>
                <a:cs typeface="Proxima Nova"/>
                <a:sym typeface="Proxima Nova"/>
              </a:rPr>
              <a:t>hackernoon.com/im-afraid-you-re-thinking-about-aws-lambda-cold-starts-all-wrong-7d907f278a4f</a:t>
            </a:r>
            <a:endParaRPr>
              <a:latin typeface="Proxima Nova"/>
              <a:ea typeface="Proxima Nova"/>
              <a:cs typeface="Proxima Nova"/>
              <a:sym typeface="Proxima Nova"/>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53"/>
          <p:cNvSpPr txBox="1"/>
          <p:nvPr>
            <p:ph type="title"/>
          </p:nvPr>
        </p:nvSpPr>
        <p:spPr>
          <a:xfrm>
            <a:off x="311700" y="2385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600">
                <a:latin typeface="Rockwell"/>
                <a:ea typeface="Rockwell"/>
                <a:cs typeface="Rockwell"/>
                <a:sym typeface="Rockwell"/>
              </a:rPr>
              <a:t>Caching</a:t>
            </a:r>
            <a:endParaRPr sz="3600">
              <a:latin typeface="Rockwell"/>
              <a:ea typeface="Rockwell"/>
              <a:cs typeface="Rockwell"/>
              <a:sym typeface="Rockwell"/>
            </a:endParaRPr>
          </a:p>
        </p:txBody>
      </p:sp>
      <p:pic>
        <p:nvPicPr>
          <p:cNvPr id="363" name="Google Shape;363;p53"/>
          <p:cNvPicPr preferRelativeResize="0"/>
          <p:nvPr/>
        </p:nvPicPr>
        <p:blipFill rotWithShape="1">
          <a:blip r:embed="rId3">
            <a:alphaModFix/>
          </a:blip>
          <a:srcRect b="11166" l="0" r="0" t="11290"/>
          <a:stretch/>
        </p:blipFill>
        <p:spPr>
          <a:xfrm>
            <a:off x="0" y="959899"/>
            <a:ext cx="9144000" cy="32237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272822"/>
        </a:solidFill>
      </p:bgPr>
    </p:bg>
    <p:spTree>
      <p:nvGrpSpPr>
        <p:cNvPr id="367" name="Shape 367"/>
        <p:cNvGrpSpPr/>
        <p:nvPr/>
      </p:nvGrpSpPr>
      <p:grpSpPr>
        <a:xfrm>
          <a:off x="0" y="0"/>
          <a:ext cx="0" cy="0"/>
          <a:chOff x="0" y="0"/>
          <a:chExt cx="0" cy="0"/>
        </a:xfrm>
      </p:grpSpPr>
      <p:sp>
        <p:nvSpPr>
          <p:cNvPr id="368" name="Google Shape;368;p54"/>
          <p:cNvSpPr txBox="1"/>
          <p:nvPr/>
        </p:nvSpPr>
        <p:spPr>
          <a:xfrm>
            <a:off x="273000" y="218400"/>
            <a:ext cx="8598000" cy="4706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9600">
                <a:solidFill>
                  <a:srgbClr val="FFFFFF"/>
                </a:solidFill>
                <a:latin typeface="Rockwell"/>
                <a:ea typeface="Rockwell"/>
                <a:cs typeface="Rockwell"/>
                <a:sym typeface="Rockwell"/>
              </a:rPr>
              <a:t>Measure</a:t>
            </a:r>
            <a:endParaRPr sz="9600">
              <a:solidFill>
                <a:srgbClr val="FFFFFF"/>
              </a:solidFill>
              <a:latin typeface="Rockwell"/>
              <a:ea typeface="Rockwell"/>
              <a:cs typeface="Rockwell"/>
              <a:sym typeface="Rockwell"/>
            </a:endParaRPr>
          </a:p>
          <a:p>
            <a:pPr indent="0" lvl="0" marL="0" rtl="0" algn="l">
              <a:spcBef>
                <a:spcPts val="0"/>
              </a:spcBef>
              <a:spcAft>
                <a:spcPts val="0"/>
              </a:spcAft>
              <a:buNone/>
            </a:pPr>
            <a:r>
              <a:rPr lang="en-GB" sz="9600">
                <a:solidFill>
                  <a:srgbClr val="FD5C63"/>
                </a:solidFill>
                <a:latin typeface="Rockwell"/>
                <a:ea typeface="Rockwell"/>
                <a:cs typeface="Rockwell"/>
                <a:sym typeface="Rockwell"/>
              </a:rPr>
              <a:t>Optimize</a:t>
            </a:r>
            <a:endParaRPr sz="9600">
              <a:solidFill>
                <a:srgbClr val="FD5C63"/>
              </a:solidFill>
              <a:latin typeface="Rockwell"/>
              <a:ea typeface="Rockwell"/>
              <a:cs typeface="Rockwell"/>
              <a:sym typeface="Rockwell"/>
            </a:endParaRPr>
          </a:p>
          <a:p>
            <a:pPr indent="0" lvl="0" marL="0" rtl="0" algn="l">
              <a:spcBef>
                <a:spcPts val="0"/>
              </a:spcBef>
              <a:spcAft>
                <a:spcPts val="0"/>
              </a:spcAft>
              <a:buNone/>
            </a:pPr>
            <a:r>
              <a:rPr lang="en-GB" sz="9600">
                <a:solidFill>
                  <a:srgbClr val="FFFFFF"/>
                </a:solidFill>
                <a:latin typeface="Rockwell"/>
                <a:ea typeface="Rockwell"/>
                <a:cs typeface="Rockwell"/>
                <a:sym typeface="Rockwell"/>
              </a:rPr>
              <a:t>Monitor</a:t>
            </a:r>
            <a:endParaRPr sz="9600">
              <a:solidFill>
                <a:srgbClr val="FFFFFF"/>
              </a:solidFill>
              <a:latin typeface="Rockwell"/>
              <a:ea typeface="Rockwell"/>
              <a:cs typeface="Rockwell"/>
              <a:sym typeface="Rockwe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55"/>
          <p:cNvSpPr txBox="1"/>
          <p:nvPr>
            <p:ph type="title"/>
          </p:nvPr>
        </p:nvSpPr>
        <p:spPr>
          <a:xfrm>
            <a:off x="311700" y="8835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GB" sz="3600">
                <a:latin typeface="Rockwell"/>
                <a:ea typeface="Rockwell"/>
                <a:cs typeface="Rockwell"/>
                <a:sym typeface="Rockwell"/>
              </a:rPr>
              <a:t>Measure - with bees!</a:t>
            </a:r>
            <a:endParaRPr sz="3600">
              <a:latin typeface="Rockwell"/>
              <a:ea typeface="Rockwell"/>
              <a:cs typeface="Rockwell"/>
              <a:sym typeface="Rockwell"/>
            </a:endParaRPr>
          </a:p>
        </p:txBody>
      </p:sp>
      <p:pic>
        <p:nvPicPr>
          <p:cNvPr id="374" name="Google Shape;374;p55"/>
          <p:cNvPicPr preferRelativeResize="0"/>
          <p:nvPr/>
        </p:nvPicPr>
        <p:blipFill>
          <a:blip r:embed="rId3">
            <a:alphaModFix/>
          </a:blip>
          <a:stretch>
            <a:fillRect/>
          </a:stretch>
        </p:blipFill>
        <p:spPr>
          <a:xfrm>
            <a:off x="1409388" y="807225"/>
            <a:ext cx="6325225" cy="4177651"/>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56"/>
          <p:cNvSpPr txBox="1"/>
          <p:nvPr>
            <p:ph type="title"/>
          </p:nvPr>
        </p:nvSpPr>
        <p:spPr>
          <a:xfrm>
            <a:off x="311700" y="2146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600">
                <a:latin typeface="Rockwell"/>
                <a:ea typeface="Rockwell"/>
                <a:cs typeface="Rockwell"/>
                <a:sym typeface="Rockwell"/>
              </a:rPr>
              <a:t>Optimize</a:t>
            </a:r>
            <a:endParaRPr sz="3600">
              <a:latin typeface="Rockwell"/>
              <a:ea typeface="Rockwell"/>
              <a:cs typeface="Rockwell"/>
              <a:sym typeface="Rockwell"/>
            </a:endParaRPr>
          </a:p>
        </p:txBody>
      </p:sp>
      <p:sp>
        <p:nvSpPr>
          <p:cNvPr id="380" name="Google Shape;380;p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Font typeface="Proxima Nova"/>
              <a:buChar char="●"/>
            </a:pPr>
            <a:r>
              <a:rPr lang="en-GB">
                <a:latin typeface="Proxima Nova"/>
                <a:ea typeface="Proxima Nova"/>
                <a:cs typeface="Proxima Nova"/>
                <a:sym typeface="Proxima Nova"/>
              </a:rPr>
              <a:t>Reduce start up dependencies</a:t>
            </a:r>
            <a:endParaRPr>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GB">
                <a:latin typeface="Proxima Nova"/>
                <a:ea typeface="Proxima Nova"/>
                <a:cs typeface="Proxima Nova"/>
                <a:sym typeface="Proxima Nova"/>
              </a:rPr>
              <a:t>Scale Memory</a:t>
            </a:r>
            <a:endParaRPr>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GB">
                <a:latin typeface="Proxima Nova"/>
                <a:ea typeface="Proxima Nova"/>
                <a:cs typeface="Proxima Nova"/>
                <a:sym typeface="Proxima Nova"/>
              </a:rPr>
              <a:t>Don’t use a VPC</a:t>
            </a:r>
            <a:endParaRPr>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GB">
                <a:latin typeface="Proxima Nova"/>
                <a:ea typeface="Proxima Nova"/>
                <a:cs typeface="Proxima Nova"/>
                <a:sym typeface="Proxima Nova"/>
              </a:rPr>
              <a:t>Pool DB connections</a:t>
            </a:r>
            <a:endParaRPr>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GB">
                <a:latin typeface="Proxima Nova"/>
                <a:ea typeface="Proxima Nova"/>
                <a:cs typeface="Proxima Nova"/>
                <a:sym typeface="Proxima Nova"/>
              </a:rPr>
              <a:t>Caching</a:t>
            </a:r>
            <a:endParaRPr>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GB">
                <a:latin typeface="Proxima Nova"/>
                <a:ea typeface="Proxima Nova"/>
                <a:cs typeface="Proxima Nova"/>
                <a:sym typeface="Proxima Nova"/>
              </a:rPr>
              <a:t>Upgrade Runtime</a:t>
            </a:r>
            <a:endParaRPr>
              <a:latin typeface="Proxima Nova"/>
              <a:ea typeface="Proxima Nova"/>
              <a:cs typeface="Proxima Nova"/>
              <a:sym typeface="Proxima Nova"/>
            </a:endParaRPr>
          </a:p>
          <a:p>
            <a:pPr indent="-342900" lvl="0" marL="457200" rtl="0" algn="l">
              <a:spcBef>
                <a:spcPts val="0"/>
              </a:spcBef>
              <a:spcAft>
                <a:spcPts val="0"/>
              </a:spcAft>
              <a:buSzPts val="1800"/>
              <a:buFont typeface="Proxima Nova"/>
              <a:buChar char="●"/>
            </a:pPr>
            <a:r>
              <a:rPr lang="en-GB">
                <a:latin typeface="Proxima Nova"/>
                <a:ea typeface="Proxima Nova"/>
                <a:cs typeface="Proxima Nova"/>
                <a:sym typeface="Proxima Nova"/>
              </a:rPr>
              <a:t>NODE_ENV = production</a:t>
            </a:r>
            <a:endParaRPr>
              <a:latin typeface="Proxima Nova"/>
              <a:ea typeface="Proxima Nova"/>
              <a:cs typeface="Proxima Nova"/>
              <a:sym typeface="Proxima Nova"/>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57"/>
          <p:cNvSpPr txBox="1"/>
          <p:nvPr>
            <p:ph type="title"/>
          </p:nvPr>
        </p:nvSpPr>
        <p:spPr>
          <a:xfrm>
            <a:off x="719900" y="13990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600">
                <a:latin typeface="Rockwell"/>
                <a:ea typeface="Rockwell"/>
                <a:cs typeface="Rockwell"/>
                <a:sym typeface="Rockwell"/>
              </a:rPr>
              <a:t>Monitor</a:t>
            </a:r>
            <a:endParaRPr sz="3600">
              <a:latin typeface="Rockwell"/>
              <a:ea typeface="Rockwell"/>
              <a:cs typeface="Rockwell"/>
              <a:sym typeface="Rockwell"/>
            </a:endParaRPr>
          </a:p>
        </p:txBody>
      </p:sp>
      <p:pic>
        <p:nvPicPr>
          <p:cNvPr id="386" name="Google Shape;386;p57"/>
          <p:cNvPicPr preferRelativeResize="0"/>
          <p:nvPr/>
        </p:nvPicPr>
        <p:blipFill rotWithShape="1">
          <a:blip r:embed="rId3">
            <a:alphaModFix/>
          </a:blip>
          <a:srcRect b="12930" l="0" r="0" t="12923"/>
          <a:stretch/>
        </p:blipFill>
        <p:spPr>
          <a:xfrm>
            <a:off x="719900" y="965187"/>
            <a:ext cx="7704200" cy="321312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0" name="Shape 390"/>
        <p:cNvGrpSpPr/>
        <p:nvPr/>
      </p:nvGrpSpPr>
      <p:grpSpPr>
        <a:xfrm>
          <a:off x="0" y="0"/>
          <a:ext cx="0" cy="0"/>
          <a:chOff x="0" y="0"/>
          <a:chExt cx="0" cy="0"/>
        </a:xfrm>
      </p:grpSpPr>
      <p:sp>
        <p:nvSpPr>
          <p:cNvPr id="391" name="Google Shape;391;p58"/>
          <p:cNvSpPr txBox="1"/>
          <p:nvPr>
            <p:ph type="title"/>
          </p:nvPr>
        </p:nvSpPr>
        <p:spPr>
          <a:xfrm>
            <a:off x="311700" y="2831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3600">
                <a:latin typeface="Rockwell"/>
                <a:ea typeface="Rockwell"/>
                <a:cs typeface="Rockwell"/>
                <a:sym typeface="Rockwell"/>
              </a:rPr>
              <a:t>Grafana</a:t>
            </a:r>
            <a:endParaRPr sz="3600">
              <a:latin typeface="Rockwell"/>
              <a:ea typeface="Rockwell"/>
              <a:cs typeface="Rockwell"/>
              <a:sym typeface="Rockwell"/>
            </a:endParaRPr>
          </a:p>
        </p:txBody>
      </p:sp>
      <p:pic>
        <p:nvPicPr>
          <p:cNvPr id="392" name="Google Shape;392;p58"/>
          <p:cNvPicPr preferRelativeResize="0"/>
          <p:nvPr/>
        </p:nvPicPr>
        <p:blipFill>
          <a:blip r:embed="rId3">
            <a:alphaModFix/>
          </a:blip>
          <a:stretch>
            <a:fillRect/>
          </a:stretch>
        </p:blipFill>
        <p:spPr>
          <a:xfrm>
            <a:off x="0" y="1243000"/>
            <a:ext cx="9144000" cy="2657475"/>
          </a:xfrm>
          <a:prstGeom prst="rect">
            <a:avLst/>
          </a:prstGeom>
          <a:noFill/>
          <a:ln>
            <a:noFill/>
          </a:ln>
        </p:spPr>
      </p:pic>
      <p:sp>
        <p:nvSpPr>
          <p:cNvPr id="393" name="Google Shape;393;p58"/>
          <p:cNvSpPr txBox="1"/>
          <p:nvPr/>
        </p:nvSpPr>
        <p:spPr>
          <a:xfrm>
            <a:off x="421950" y="4356900"/>
            <a:ext cx="8300100" cy="786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a:latin typeface="Proxima Nova"/>
                <a:ea typeface="Proxima Nova"/>
                <a:cs typeface="Proxima Nova"/>
                <a:sym typeface="Proxima Nova"/>
              </a:rPr>
              <a:t>https://blog.joshghent.com/</a:t>
            </a:r>
            <a:r>
              <a:rPr lang="en-GB">
                <a:solidFill>
                  <a:srgbClr val="FD5C63"/>
                </a:solidFill>
                <a:latin typeface="Proxima Nova"/>
                <a:ea typeface="Proxima Nova"/>
                <a:cs typeface="Proxima Nova"/>
                <a:sym typeface="Proxima Nova"/>
              </a:rPr>
              <a:t>using-grafana-for-monitoring-you-nodejs-apps</a:t>
            </a:r>
            <a:r>
              <a:rPr lang="en-GB">
                <a:latin typeface="Proxima Nova"/>
                <a:ea typeface="Proxima Nova"/>
                <a:cs typeface="Proxima Nova"/>
                <a:sym typeface="Proxima Nova"/>
              </a:rPr>
              <a:t>-fac38c343907</a:t>
            </a:r>
            <a:endParaRPr>
              <a:latin typeface="Proxima Nova"/>
              <a:ea typeface="Proxima Nova"/>
              <a:cs typeface="Proxima Nova"/>
              <a:sym typeface="Proxima Nova"/>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FFFFF"/>
        </a:solidFill>
      </p:bgPr>
    </p:bg>
    <p:spTree>
      <p:nvGrpSpPr>
        <p:cNvPr id="397" name="Shape 397"/>
        <p:cNvGrpSpPr/>
        <p:nvPr/>
      </p:nvGrpSpPr>
      <p:grpSpPr>
        <a:xfrm>
          <a:off x="0" y="0"/>
          <a:ext cx="0" cy="0"/>
          <a:chOff x="0" y="0"/>
          <a:chExt cx="0" cy="0"/>
        </a:xfrm>
      </p:grpSpPr>
      <p:sp>
        <p:nvSpPr>
          <p:cNvPr id="398" name="Google Shape;398;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399" name="Google Shape;399;p59"/>
          <p:cNvPicPr preferRelativeResize="0"/>
          <p:nvPr/>
        </p:nvPicPr>
        <p:blipFill>
          <a:blip r:embed="rId3">
            <a:alphaModFix/>
          </a:blip>
          <a:stretch>
            <a:fillRect/>
          </a:stretch>
        </p:blipFill>
        <p:spPr>
          <a:xfrm>
            <a:off x="0" y="466022"/>
            <a:ext cx="9143999" cy="421145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FD5C63"/>
        </a:solidFill>
      </p:bgPr>
    </p:bg>
    <p:spTree>
      <p:nvGrpSpPr>
        <p:cNvPr id="403" name="Shape 403"/>
        <p:cNvGrpSpPr/>
        <p:nvPr/>
      </p:nvGrpSpPr>
      <p:grpSpPr>
        <a:xfrm>
          <a:off x="0" y="0"/>
          <a:ext cx="0" cy="0"/>
          <a:chOff x="0" y="0"/>
          <a:chExt cx="0" cy="0"/>
        </a:xfrm>
      </p:grpSpPr>
      <p:sp>
        <p:nvSpPr>
          <p:cNvPr id="404" name="Google Shape;404;p60"/>
          <p:cNvSpPr txBox="1"/>
          <p:nvPr/>
        </p:nvSpPr>
        <p:spPr>
          <a:xfrm>
            <a:off x="298925" y="319525"/>
            <a:ext cx="8648100" cy="8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60"/>
          <p:cNvSpPr txBox="1"/>
          <p:nvPr/>
        </p:nvSpPr>
        <p:spPr>
          <a:xfrm>
            <a:off x="443850" y="319525"/>
            <a:ext cx="8256300" cy="86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3000">
                <a:solidFill>
                  <a:srgbClr val="FFFFFF"/>
                </a:solidFill>
                <a:latin typeface="Avenir"/>
                <a:ea typeface="Avenir"/>
                <a:cs typeface="Avenir"/>
                <a:sym typeface="Avenir"/>
              </a:rPr>
              <a:t>RECAP</a:t>
            </a:r>
            <a:endParaRPr sz="3000">
              <a:solidFill>
                <a:srgbClr val="FFFFFF"/>
              </a:solidFill>
              <a:latin typeface="Avenir"/>
              <a:ea typeface="Avenir"/>
              <a:cs typeface="Avenir"/>
              <a:sym typeface="Avenir"/>
            </a:endParaRPr>
          </a:p>
        </p:txBody>
      </p:sp>
      <p:cxnSp>
        <p:nvCxnSpPr>
          <p:cNvPr id="406" name="Google Shape;406;p60"/>
          <p:cNvCxnSpPr/>
          <p:nvPr/>
        </p:nvCxnSpPr>
        <p:spPr>
          <a:xfrm>
            <a:off x="515375" y="946475"/>
            <a:ext cx="8112000" cy="0"/>
          </a:xfrm>
          <a:prstGeom prst="straightConnector1">
            <a:avLst/>
          </a:prstGeom>
          <a:noFill/>
          <a:ln cap="flat" cmpd="sng" w="19050">
            <a:solidFill>
              <a:srgbClr val="FFFFFF"/>
            </a:solidFill>
            <a:prstDash val="solid"/>
            <a:round/>
            <a:headEnd len="med" w="med" type="none"/>
            <a:tailEnd len="med" w="med" type="none"/>
          </a:ln>
        </p:spPr>
      </p:cxnSp>
      <p:sp>
        <p:nvSpPr>
          <p:cNvPr id="407" name="Google Shape;407;p60"/>
          <p:cNvSpPr/>
          <p:nvPr/>
        </p:nvSpPr>
        <p:spPr>
          <a:xfrm>
            <a:off x="494775" y="1649225"/>
            <a:ext cx="2133600" cy="752400"/>
          </a:xfrm>
          <a:prstGeom prst="roundRect">
            <a:avLst>
              <a:gd fmla="val 16667" name="adj"/>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Avenir"/>
                <a:ea typeface="Avenir"/>
                <a:cs typeface="Avenir"/>
                <a:sym typeface="Avenir"/>
              </a:rPr>
              <a:t>Pro’s and Con’s of Serverless</a:t>
            </a:r>
            <a:endParaRPr>
              <a:solidFill>
                <a:srgbClr val="FFFFFF"/>
              </a:solidFill>
              <a:latin typeface="Avenir"/>
              <a:ea typeface="Avenir"/>
              <a:cs typeface="Avenir"/>
              <a:sym typeface="Avenir"/>
            </a:endParaRPr>
          </a:p>
        </p:txBody>
      </p:sp>
      <p:sp>
        <p:nvSpPr>
          <p:cNvPr id="408" name="Google Shape;408;p60"/>
          <p:cNvSpPr/>
          <p:nvPr/>
        </p:nvSpPr>
        <p:spPr>
          <a:xfrm>
            <a:off x="3296225" y="1649225"/>
            <a:ext cx="2133600" cy="752400"/>
          </a:xfrm>
          <a:prstGeom prst="roundRect">
            <a:avLst>
              <a:gd fmla="val 16667" name="adj"/>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Avenir"/>
                <a:ea typeface="Avenir"/>
                <a:cs typeface="Avenir"/>
                <a:sym typeface="Avenir"/>
              </a:rPr>
              <a:t>When / When not to use Serverless</a:t>
            </a:r>
            <a:endParaRPr>
              <a:solidFill>
                <a:srgbClr val="FFFFFF"/>
              </a:solidFill>
              <a:latin typeface="Avenir"/>
              <a:ea typeface="Avenir"/>
              <a:cs typeface="Avenir"/>
              <a:sym typeface="Avenir"/>
            </a:endParaRPr>
          </a:p>
        </p:txBody>
      </p:sp>
      <p:sp>
        <p:nvSpPr>
          <p:cNvPr id="409" name="Google Shape;409;p60"/>
          <p:cNvSpPr/>
          <p:nvPr/>
        </p:nvSpPr>
        <p:spPr>
          <a:xfrm>
            <a:off x="6097675" y="1649225"/>
            <a:ext cx="2133600" cy="752400"/>
          </a:xfrm>
          <a:prstGeom prst="roundRect">
            <a:avLst>
              <a:gd fmla="val 16667" name="adj"/>
            </a:avLst>
          </a:prstGeom>
          <a:no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GB">
                <a:solidFill>
                  <a:srgbClr val="FFFFFF"/>
                </a:solidFill>
                <a:latin typeface="Avenir"/>
                <a:ea typeface="Avenir"/>
                <a:cs typeface="Avenir"/>
                <a:sym typeface="Avenir"/>
              </a:rPr>
              <a:t>Optimizing Serverless Architecture</a:t>
            </a:r>
            <a:endParaRPr>
              <a:solidFill>
                <a:srgbClr val="FFFFFF"/>
              </a:solidFill>
              <a:latin typeface="Avenir"/>
              <a:ea typeface="Avenir"/>
              <a:cs typeface="Avenir"/>
              <a:sym typeface="Avenir"/>
            </a:endParaRPr>
          </a:p>
        </p:txBody>
      </p:sp>
      <p:sp>
        <p:nvSpPr>
          <p:cNvPr id="410" name="Google Shape;410;p60"/>
          <p:cNvSpPr txBox="1"/>
          <p:nvPr/>
        </p:nvSpPr>
        <p:spPr>
          <a:xfrm>
            <a:off x="539850" y="2579250"/>
            <a:ext cx="2088600" cy="2249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Char char="●"/>
            </a:pPr>
            <a:r>
              <a:rPr lang="en-GB">
                <a:solidFill>
                  <a:srgbClr val="FFFFFF"/>
                </a:solidFill>
              </a:rPr>
              <a:t>Billed only for what you use</a:t>
            </a:r>
            <a:endParaRPr>
              <a:solidFill>
                <a:srgbClr val="FFFFFF"/>
              </a:solidFill>
            </a:endParaRPr>
          </a:p>
          <a:p>
            <a:pPr indent="-317500" lvl="0" marL="457200" rtl="0" algn="l">
              <a:spcBef>
                <a:spcPts val="0"/>
              </a:spcBef>
              <a:spcAft>
                <a:spcPts val="0"/>
              </a:spcAft>
              <a:buClr>
                <a:srgbClr val="FFFFFF"/>
              </a:buClr>
              <a:buSzPts val="1400"/>
              <a:buChar char="●"/>
            </a:pPr>
            <a:r>
              <a:rPr lang="en-GB">
                <a:solidFill>
                  <a:srgbClr val="FFFFFF"/>
                </a:solidFill>
              </a:rPr>
              <a:t>Latency can suffer</a:t>
            </a:r>
            <a:endParaRPr>
              <a:solidFill>
                <a:srgbClr val="FFFFFF"/>
              </a:solidFill>
            </a:endParaRPr>
          </a:p>
          <a:p>
            <a:pPr indent="-317500" lvl="0" marL="457200" rtl="0" algn="l">
              <a:spcBef>
                <a:spcPts val="0"/>
              </a:spcBef>
              <a:spcAft>
                <a:spcPts val="0"/>
              </a:spcAft>
              <a:buClr>
                <a:srgbClr val="FFFFFF"/>
              </a:buClr>
              <a:buSzPts val="1400"/>
              <a:buChar char="●"/>
            </a:pPr>
            <a:r>
              <a:rPr lang="en-GB">
                <a:solidFill>
                  <a:srgbClr val="FFFFFF"/>
                </a:solidFill>
              </a:rPr>
              <a:t>Load balanced and maintained for you</a:t>
            </a:r>
            <a:endParaRPr>
              <a:solidFill>
                <a:srgbClr val="FFFFFF"/>
              </a:solidFill>
            </a:endParaRPr>
          </a:p>
          <a:p>
            <a:pPr indent="-317500" lvl="0" marL="457200" rtl="0" algn="l">
              <a:spcBef>
                <a:spcPts val="0"/>
              </a:spcBef>
              <a:spcAft>
                <a:spcPts val="0"/>
              </a:spcAft>
              <a:buClr>
                <a:srgbClr val="FFFFFF"/>
              </a:buClr>
              <a:buSzPts val="1400"/>
              <a:buChar char="●"/>
            </a:pPr>
            <a:r>
              <a:rPr lang="en-GB">
                <a:solidFill>
                  <a:srgbClr val="FFFFFF"/>
                </a:solidFill>
              </a:rPr>
              <a:t>File system and CPU allocations are limited</a:t>
            </a:r>
            <a:endParaRPr>
              <a:solidFill>
                <a:srgbClr val="FFFFFF"/>
              </a:solidFill>
            </a:endParaRPr>
          </a:p>
        </p:txBody>
      </p:sp>
      <p:sp>
        <p:nvSpPr>
          <p:cNvPr id="411" name="Google Shape;411;p60"/>
          <p:cNvSpPr txBox="1"/>
          <p:nvPr/>
        </p:nvSpPr>
        <p:spPr>
          <a:xfrm>
            <a:off x="3318750" y="2579250"/>
            <a:ext cx="2088600" cy="2249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Char char="●"/>
            </a:pPr>
            <a:r>
              <a:rPr lang="en-GB">
                <a:solidFill>
                  <a:srgbClr val="FFFFFF"/>
                </a:solidFill>
              </a:rPr>
              <a:t>For breaking up monoliths</a:t>
            </a:r>
            <a:endParaRPr>
              <a:solidFill>
                <a:srgbClr val="FFFFFF"/>
              </a:solidFill>
            </a:endParaRPr>
          </a:p>
          <a:p>
            <a:pPr indent="-317500" lvl="0" marL="457200" rtl="0" algn="l">
              <a:spcBef>
                <a:spcPts val="0"/>
              </a:spcBef>
              <a:spcAft>
                <a:spcPts val="0"/>
              </a:spcAft>
              <a:buClr>
                <a:srgbClr val="FFFFFF"/>
              </a:buClr>
              <a:buSzPts val="1400"/>
              <a:buChar char="●"/>
            </a:pPr>
            <a:r>
              <a:rPr lang="en-GB">
                <a:solidFill>
                  <a:srgbClr val="FFFFFF"/>
                </a:solidFill>
              </a:rPr>
              <a:t>Don’t use it if you want to avoid heavy vendor lock in</a:t>
            </a:r>
            <a:endParaRPr>
              <a:solidFill>
                <a:srgbClr val="FFFFFF"/>
              </a:solidFill>
            </a:endParaRPr>
          </a:p>
          <a:p>
            <a:pPr indent="-317500" lvl="0" marL="457200" rtl="0" algn="l">
              <a:spcBef>
                <a:spcPts val="0"/>
              </a:spcBef>
              <a:spcAft>
                <a:spcPts val="0"/>
              </a:spcAft>
              <a:buClr>
                <a:srgbClr val="FFFFFF"/>
              </a:buClr>
              <a:buSzPts val="1400"/>
              <a:buChar char="●"/>
            </a:pPr>
            <a:r>
              <a:rPr lang="en-GB">
                <a:solidFill>
                  <a:srgbClr val="FFFFFF"/>
                </a:solidFill>
              </a:rPr>
              <a:t>Use for cutting costs and improving speed of deployments</a:t>
            </a:r>
            <a:endParaRPr>
              <a:solidFill>
                <a:srgbClr val="FFFFFF"/>
              </a:solidFill>
            </a:endParaRPr>
          </a:p>
        </p:txBody>
      </p:sp>
      <p:sp>
        <p:nvSpPr>
          <p:cNvPr id="412" name="Google Shape;412;p60"/>
          <p:cNvSpPr txBox="1"/>
          <p:nvPr/>
        </p:nvSpPr>
        <p:spPr>
          <a:xfrm>
            <a:off x="6097650" y="2579250"/>
            <a:ext cx="2235900" cy="2249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Char char="●"/>
            </a:pPr>
            <a:r>
              <a:rPr lang="en-GB">
                <a:solidFill>
                  <a:srgbClr val="FFFFFF"/>
                </a:solidFill>
              </a:rPr>
              <a:t>Reduce startup dependencies</a:t>
            </a:r>
            <a:endParaRPr>
              <a:solidFill>
                <a:srgbClr val="FFFFFF"/>
              </a:solidFill>
            </a:endParaRPr>
          </a:p>
          <a:p>
            <a:pPr indent="-317500" lvl="0" marL="457200" rtl="0" algn="l">
              <a:spcBef>
                <a:spcPts val="0"/>
              </a:spcBef>
              <a:spcAft>
                <a:spcPts val="0"/>
              </a:spcAft>
              <a:buClr>
                <a:srgbClr val="FFFFFF"/>
              </a:buClr>
              <a:buSzPts val="1400"/>
              <a:buChar char="●"/>
            </a:pPr>
            <a:r>
              <a:rPr lang="en-GB">
                <a:solidFill>
                  <a:srgbClr val="FFFFFF"/>
                </a:solidFill>
              </a:rPr>
              <a:t>Scale Memory and CPU</a:t>
            </a:r>
            <a:endParaRPr>
              <a:solidFill>
                <a:srgbClr val="FFFFFF"/>
              </a:solidFill>
            </a:endParaRPr>
          </a:p>
          <a:p>
            <a:pPr indent="-317500" lvl="0" marL="457200" rtl="0" algn="l">
              <a:spcBef>
                <a:spcPts val="0"/>
              </a:spcBef>
              <a:spcAft>
                <a:spcPts val="0"/>
              </a:spcAft>
              <a:buClr>
                <a:srgbClr val="FFFFFF"/>
              </a:buClr>
              <a:buSzPts val="1400"/>
              <a:buChar char="●"/>
            </a:pPr>
            <a:r>
              <a:rPr lang="en-GB">
                <a:solidFill>
                  <a:srgbClr val="FFFFFF"/>
                </a:solidFill>
              </a:rPr>
              <a:t>Avoid VPC’s if you can</a:t>
            </a:r>
            <a:endParaRPr>
              <a:solidFill>
                <a:srgbClr val="FFFFFF"/>
              </a:solidFill>
            </a:endParaRPr>
          </a:p>
          <a:p>
            <a:pPr indent="-317500" lvl="0" marL="457200" rtl="0" algn="l">
              <a:spcBef>
                <a:spcPts val="0"/>
              </a:spcBef>
              <a:spcAft>
                <a:spcPts val="0"/>
              </a:spcAft>
              <a:buClr>
                <a:srgbClr val="FFFFFF"/>
              </a:buClr>
              <a:buSzPts val="1400"/>
              <a:buChar char="●"/>
            </a:pPr>
            <a:r>
              <a:rPr lang="en-GB">
                <a:solidFill>
                  <a:srgbClr val="FFFFFF"/>
                </a:solidFill>
              </a:rPr>
              <a:t>Implement caching</a:t>
            </a:r>
            <a:endParaRPr>
              <a:solidFill>
                <a:srgbClr val="FFFFFF"/>
              </a:solidFill>
            </a:endParaRPr>
          </a:p>
          <a:p>
            <a:pPr indent="-317500" lvl="0" marL="457200" rtl="0" algn="l">
              <a:spcBef>
                <a:spcPts val="0"/>
              </a:spcBef>
              <a:spcAft>
                <a:spcPts val="0"/>
              </a:spcAft>
              <a:buClr>
                <a:srgbClr val="FFFFFF"/>
              </a:buClr>
              <a:buSzPts val="1400"/>
              <a:buChar char="●"/>
            </a:pPr>
            <a:r>
              <a:rPr lang="en-GB">
                <a:solidFill>
                  <a:srgbClr val="FFFFFF"/>
                </a:solidFill>
              </a:rPr>
              <a:t>Remember MOM, measure, optimize, monitor</a:t>
            </a:r>
            <a:endParaRPr>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61"/>
          <p:cNvSpPr txBox="1"/>
          <p:nvPr/>
        </p:nvSpPr>
        <p:spPr>
          <a:xfrm>
            <a:off x="2291400" y="237125"/>
            <a:ext cx="4841100" cy="1003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4800">
                <a:latin typeface="IBM Plex Mono"/>
                <a:ea typeface="IBM Plex Mono"/>
                <a:cs typeface="IBM Plex Mono"/>
                <a:sym typeface="IBM Plex Mono"/>
              </a:rPr>
              <a:t>&lt;/thank-you&gt;</a:t>
            </a:r>
            <a:endParaRPr sz="4800">
              <a:latin typeface="IBM Plex Mono"/>
              <a:ea typeface="IBM Plex Mono"/>
              <a:cs typeface="IBM Plex Mono"/>
              <a:sym typeface="IBM Plex Mono"/>
            </a:endParaRPr>
          </a:p>
        </p:txBody>
      </p:sp>
      <p:pic>
        <p:nvPicPr>
          <p:cNvPr id="418" name="Google Shape;418;p61"/>
          <p:cNvPicPr preferRelativeResize="0"/>
          <p:nvPr/>
        </p:nvPicPr>
        <p:blipFill>
          <a:blip r:embed="rId3">
            <a:alphaModFix/>
          </a:blip>
          <a:stretch>
            <a:fillRect/>
          </a:stretch>
        </p:blipFill>
        <p:spPr>
          <a:xfrm>
            <a:off x="316027" y="1383825"/>
            <a:ext cx="1781900" cy="2375850"/>
          </a:xfrm>
          <a:prstGeom prst="rect">
            <a:avLst/>
          </a:prstGeom>
          <a:noFill/>
          <a:ln>
            <a:noFill/>
          </a:ln>
        </p:spPr>
      </p:pic>
      <p:sp>
        <p:nvSpPr>
          <p:cNvPr id="419" name="Google Shape;419;p61"/>
          <p:cNvSpPr txBox="1"/>
          <p:nvPr/>
        </p:nvSpPr>
        <p:spPr>
          <a:xfrm>
            <a:off x="2291400" y="2100413"/>
            <a:ext cx="6521700" cy="954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4800">
                <a:latin typeface="Roboto"/>
                <a:ea typeface="Roboto"/>
                <a:cs typeface="Roboto"/>
                <a:sym typeface="Roboto"/>
              </a:rPr>
              <a:t>me@joshghent.com</a:t>
            </a:r>
            <a:endParaRPr sz="4800">
              <a:latin typeface="Roboto"/>
              <a:ea typeface="Roboto"/>
              <a:cs typeface="Roboto"/>
              <a:sym typeface="Roboto"/>
            </a:endParaRPr>
          </a:p>
        </p:txBody>
      </p:sp>
      <p:cxnSp>
        <p:nvCxnSpPr>
          <p:cNvPr id="420" name="Google Shape;420;p61"/>
          <p:cNvCxnSpPr/>
          <p:nvPr/>
        </p:nvCxnSpPr>
        <p:spPr>
          <a:xfrm>
            <a:off x="3702225" y="3054713"/>
            <a:ext cx="4135800" cy="10200"/>
          </a:xfrm>
          <a:prstGeom prst="straightConnector1">
            <a:avLst/>
          </a:prstGeom>
          <a:noFill/>
          <a:ln cap="flat" cmpd="sng" w="28575">
            <a:solidFill>
              <a:srgbClr val="FD5C63"/>
            </a:solidFill>
            <a:prstDash val="solid"/>
            <a:round/>
            <a:headEnd len="med" w="med" type="none"/>
            <a:tailEnd len="med" w="med" type="none"/>
          </a:ln>
        </p:spPr>
      </p:cxnSp>
      <p:sp>
        <p:nvSpPr>
          <p:cNvPr id="421" name="Google Shape;421;p61"/>
          <p:cNvSpPr txBox="1"/>
          <p:nvPr/>
        </p:nvSpPr>
        <p:spPr>
          <a:xfrm>
            <a:off x="4569375" y="3053963"/>
            <a:ext cx="2401500" cy="34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D5C63"/>
                </a:solidFill>
              </a:rPr>
              <a:t>website</a:t>
            </a:r>
            <a:endParaRPr b="1">
              <a:solidFill>
                <a:srgbClr val="FD5C63"/>
              </a:solidFill>
            </a:endParaRPr>
          </a:p>
        </p:txBody>
      </p:sp>
      <p:cxnSp>
        <p:nvCxnSpPr>
          <p:cNvPr id="422" name="Google Shape;422;p61"/>
          <p:cNvCxnSpPr/>
          <p:nvPr/>
        </p:nvCxnSpPr>
        <p:spPr>
          <a:xfrm>
            <a:off x="3336375" y="2115788"/>
            <a:ext cx="3141900" cy="0"/>
          </a:xfrm>
          <a:prstGeom prst="straightConnector1">
            <a:avLst/>
          </a:prstGeom>
          <a:noFill/>
          <a:ln cap="flat" cmpd="sng" w="28575">
            <a:solidFill>
              <a:srgbClr val="FD5C63"/>
            </a:solidFill>
            <a:prstDash val="solid"/>
            <a:round/>
            <a:headEnd len="med" w="med" type="none"/>
            <a:tailEnd len="med" w="med" type="none"/>
          </a:ln>
        </p:spPr>
      </p:cxnSp>
      <p:sp>
        <p:nvSpPr>
          <p:cNvPr id="423" name="Google Shape;423;p61"/>
          <p:cNvSpPr txBox="1"/>
          <p:nvPr/>
        </p:nvSpPr>
        <p:spPr>
          <a:xfrm>
            <a:off x="4447575" y="1740638"/>
            <a:ext cx="926100" cy="34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a:solidFill>
                  <a:srgbClr val="FD5C63"/>
                </a:solidFill>
              </a:rPr>
              <a:t>twitter</a:t>
            </a:r>
            <a:endParaRPr b="1">
              <a:solidFill>
                <a:srgbClr val="FD5C63"/>
              </a:solidFill>
            </a:endParaRPr>
          </a:p>
        </p:txBody>
      </p:sp>
      <p:cxnSp>
        <p:nvCxnSpPr>
          <p:cNvPr id="424" name="Google Shape;424;p61"/>
          <p:cNvCxnSpPr/>
          <p:nvPr/>
        </p:nvCxnSpPr>
        <p:spPr>
          <a:xfrm>
            <a:off x="3336375" y="2047238"/>
            <a:ext cx="6600" cy="137100"/>
          </a:xfrm>
          <a:prstGeom prst="straightConnector1">
            <a:avLst/>
          </a:prstGeom>
          <a:noFill/>
          <a:ln cap="flat" cmpd="sng" w="28575">
            <a:solidFill>
              <a:srgbClr val="FD5C63"/>
            </a:solidFill>
            <a:prstDash val="solid"/>
            <a:round/>
            <a:headEnd len="med" w="med" type="none"/>
            <a:tailEnd len="med" w="med" type="none"/>
          </a:ln>
        </p:spPr>
      </p:cxnSp>
      <p:cxnSp>
        <p:nvCxnSpPr>
          <p:cNvPr id="425" name="Google Shape;425;p61"/>
          <p:cNvCxnSpPr/>
          <p:nvPr/>
        </p:nvCxnSpPr>
        <p:spPr>
          <a:xfrm>
            <a:off x="6478275" y="2047238"/>
            <a:ext cx="6600" cy="137100"/>
          </a:xfrm>
          <a:prstGeom prst="straightConnector1">
            <a:avLst/>
          </a:prstGeom>
          <a:noFill/>
          <a:ln cap="flat" cmpd="sng" w="28575">
            <a:solidFill>
              <a:srgbClr val="FD5C63"/>
            </a:solidFill>
            <a:prstDash val="solid"/>
            <a:round/>
            <a:headEnd len="med" w="med" type="none"/>
            <a:tailEnd len="med" w="med" type="none"/>
          </a:ln>
        </p:spPr>
      </p:cxnSp>
      <p:cxnSp>
        <p:nvCxnSpPr>
          <p:cNvPr id="426" name="Google Shape;426;p61"/>
          <p:cNvCxnSpPr/>
          <p:nvPr/>
        </p:nvCxnSpPr>
        <p:spPr>
          <a:xfrm>
            <a:off x="3702225" y="2991263"/>
            <a:ext cx="6600" cy="137100"/>
          </a:xfrm>
          <a:prstGeom prst="straightConnector1">
            <a:avLst/>
          </a:prstGeom>
          <a:noFill/>
          <a:ln cap="flat" cmpd="sng" w="28575">
            <a:solidFill>
              <a:srgbClr val="FD5C63"/>
            </a:solidFill>
            <a:prstDash val="solid"/>
            <a:round/>
            <a:headEnd len="med" w="med" type="none"/>
            <a:tailEnd len="med" w="med" type="none"/>
          </a:ln>
        </p:spPr>
      </p:cxnSp>
      <p:cxnSp>
        <p:nvCxnSpPr>
          <p:cNvPr id="427" name="Google Shape;427;p61"/>
          <p:cNvCxnSpPr/>
          <p:nvPr/>
        </p:nvCxnSpPr>
        <p:spPr>
          <a:xfrm>
            <a:off x="7831425" y="2991263"/>
            <a:ext cx="6600" cy="137100"/>
          </a:xfrm>
          <a:prstGeom prst="straightConnector1">
            <a:avLst/>
          </a:prstGeom>
          <a:noFill/>
          <a:ln cap="flat" cmpd="sng" w="28575">
            <a:solidFill>
              <a:srgbClr val="FD5C63"/>
            </a:solidFill>
            <a:prstDash val="solid"/>
            <a:round/>
            <a:headEnd len="med" w="med" type="none"/>
            <a:tailEnd len="med" w="med" type="none"/>
          </a:ln>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1A1A1A"/>
        </a:solidFill>
      </p:bgPr>
    </p:bg>
    <p:spTree>
      <p:nvGrpSpPr>
        <p:cNvPr id="76" name="Shape 76"/>
        <p:cNvGrpSpPr/>
        <p:nvPr/>
      </p:nvGrpSpPr>
      <p:grpSpPr>
        <a:xfrm>
          <a:off x="0" y="0"/>
          <a:ext cx="0" cy="0"/>
          <a:chOff x="0" y="0"/>
          <a:chExt cx="0" cy="0"/>
        </a:xfrm>
      </p:grpSpPr>
      <p:sp>
        <p:nvSpPr>
          <p:cNvPr id="77" name="Google Shape;77;p17"/>
          <p:cNvSpPr txBox="1"/>
          <p:nvPr/>
        </p:nvSpPr>
        <p:spPr>
          <a:xfrm>
            <a:off x="2947035" y="396154"/>
            <a:ext cx="3174900" cy="130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GB" sz="4800">
                <a:solidFill>
                  <a:srgbClr val="FD5C63"/>
                </a:solidFill>
                <a:latin typeface="Pacifico"/>
                <a:ea typeface="Pacifico"/>
                <a:cs typeface="Pacifico"/>
                <a:sym typeface="Pacifico"/>
              </a:rPr>
              <a:t>Scaling</a:t>
            </a:r>
            <a:endParaRPr sz="4800">
              <a:latin typeface="Pacifico"/>
              <a:ea typeface="Pacifico"/>
              <a:cs typeface="Pacifico"/>
              <a:sym typeface="Pacifico"/>
            </a:endParaRPr>
          </a:p>
        </p:txBody>
      </p:sp>
      <p:pic>
        <p:nvPicPr>
          <p:cNvPr id="78" name="Google Shape;78;p17"/>
          <p:cNvPicPr preferRelativeResize="0"/>
          <p:nvPr/>
        </p:nvPicPr>
        <p:blipFill>
          <a:blip r:embed="rId3">
            <a:alphaModFix amt="50000"/>
          </a:blip>
          <a:stretch>
            <a:fillRect/>
          </a:stretch>
        </p:blipFill>
        <p:spPr>
          <a:xfrm>
            <a:off x="0" y="1726900"/>
            <a:ext cx="9144000" cy="4572000"/>
          </a:xfrm>
          <a:prstGeom prst="rect">
            <a:avLst/>
          </a:prstGeom>
          <a:noFill/>
          <a:ln>
            <a:noFill/>
          </a:ln>
        </p:spPr>
      </p:pic>
      <p:pic>
        <p:nvPicPr>
          <p:cNvPr id="79" name="Google Shape;79;p17"/>
          <p:cNvPicPr preferRelativeResize="0"/>
          <p:nvPr/>
        </p:nvPicPr>
        <p:blipFill>
          <a:blip r:embed="rId4">
            <a:alphaModFix/>
          </a:blip>
          <a:stretch>
            <a:fillRect/>
          </a:stretch>
        </p:blipFill>
        <p:spPr>
          <a:xfrm>
            <a:off x="1832624" y="1402000"/>
            <a:ext cx="5478749" cy="3505500"/>
          </a:xfrm>
          <a:prstGeom prst="rect">
            <a:avLst/>
          </a:prstGeom>
          <a:noFill/>
          <a:ln>
            <a:noFill/>
          </a:ln>
        </p:spPr>
      </p:pic>
      <p:sp>
        <p:nvSpPr>
          <p:cNvPr id="80" name="Google Shape;80;p17"/>
          <p:cNvSpPr txBox="1"/>
          <p:nvPr/>
        </p:nvSpPr>
        <p:spPr>
          <a:xfrm>
            <a:off x="794250" y="92800"/>
            <a:ext cx="7555500" cy="623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GB" sz="3600">
                <a:solidFill>
                  <a:srgbClr val="FFFFFF"/>
                </a:solidFill>
                <a:latin typeface="Rockwell"/>
                <a:ea typeface="Rockwell"/>
                <a:cs typeface="Rockwell"/>
                <a:sym typeface="Rockwell"/>
              </a:rPr>
              <a:t>L</a:t>
            </a:r>
            <a:r>
              <a:rPr b="1" lang="en-GB" sz="3600">
                <a:solidFill>
                  <a:srgbClr val="FFFFFF"/>
                </a:solidFill>
                <a:latin typeface="Rockwell"/>
                <a:ea typeface="Rockwell"/>
                <a:cs typeface="Rockwell"/>
                <a:sym typeface="Rockwell"/>
              </a:rPr>
              <a:t>ambda</a:t>
            </a:r>
            <a:endParaRPr sz="3600">
              <a:solidFill>
                <a:srgbClr val="FFFFFF"/>
              </a:solidFill>
              <a:latin typeface="Rockwell"/>
              <a:ea typeface="Rockwell"/>
              <a:cs typeface="Rockwell"/>
              <a:sym typeface="Rockwe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 name="Shape 84"/>
        <p:cNvGrpSpPr/>
        <p:nvPr/>
      </p:nvGrpSpPr>
      <p:grpSpPr>
        <a:xfrm>
          <a:off x="0" y="0"/>
          <a:ext cx="0" cy="0"/>
          <a:chOff x="0" y="0"/>
          <a:chExt cx="0" cy="0"/>
        </a:xfrm>
      </p:grpSpPr>
      <p:pic>
        <p:nvPicPr>
          <p:cNvPr id="85" name="Google Shape;85;p18"/>
          <p:cNvPicPr preferRelativeResize="0"/>
          <p:nvPr/>
        </p:nvPicPr>
        <p:blipFill>
          <a:blip r:embed="rId3">
            <a:alphaModFix/>
          </a:blip>
          <a:stretch>
            <a:fillRect/>
          </a:stretch>
        </p:blipFill>
        <p:spPr>
          <a:xfrm>
            <a:off x="270938" y="152400"/>
            <a:ext cx="8602134" cy="48387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 name="Shape 89"/>
        <p:cNvGrpSpPr/>
        <p:nvPr/>
      </p:nvGrpSpPr>
      <p:grpSpPr>
        <a:xfrm>
          <a:off x="0" y="0"/>
          <a:ext cx="0" cy="0"/>
          <a:chOff x="0" y="0"/>
          <a:chExt cx="0" cy="0"/>
        </a:xfrm>
      </p:grpSpPr>
      <p:pic>
        <p:nvPicPr>
          <p:cNvPr descr="Image result for doubt meme" id="90" name="Google Shape;90;p19"/>
          <p:cNvPicPr preferRelativeResize="0"/>
          <p:nvPr/>
        </p:nvPicPr>
        <p:blipFill>
          <a:blip r:embed="rId3">
            <a:alphaModFix/>
          </a:blip>
          <a:stretch>
            <a:fillRect/>
          </a:stretch>
        </p:blipFill>
        <p:spPr>
          <a:xfrm>
            <a:off x="1043425" y="810425"/>
            <a:ext cx="7057150" cy="3969650"/>
          </a:xfrm>
          <a:prstGeom prst="rect">
            <a:avLst/>
          </a:prstGeom>
          <a:noFill/>
          <a:ln>
            <a:noFill/>
          </a:ln>
        </p:spPr>
      </p:pic>
      <p:sp>
        <p:nvSpPr>
          <p:cNvPr id="91" name="Google Shape;91;p19"/>
          <p:cNvSpPr txBox="1"/>
          <p:nvPr/>
        </p:nvSpPr>
        <p:spPr>
          <a:xfrm>
            <a:off x="577750" y="78425"/>
            <a:ext cx="7864800" cy="73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latin typeface="Impact"/>
                <a:ea typeface="Impact"/>
                <a:cs typeface="Impact"/>
                <a:sym typeface="Impact"/>
              </a:rPr>
              <a:t>Hearing Programmers talk about “</a:t>
            </a:r>
            <a:r>
              <a:rPr lang="en-GB" sz="2400">
                <a:latin typeface="Impact"/>
                <a:ea typeface="Impact"/>
                <a:cs typeface="Impact"/>
                <a:sym typeface="Impact"/>
              </a:rPr>
              <a:t>revolutionary</a:t>
            </a:r>
            <a:r>
              <a:rPr lang="en-GB" sz="2400">
                <a:latin typeface="Impact"/>
                <a:ea typeface="Impact"/>
                <a:cs typeface="Impact"/>
                <a:sym typeface="Impact"/>
              </a:rPr>
              <a:t>” technology</a:t>
            </a:r>
            <a:endParaRPr sz="2400">
              <a:latin typeface="Impact"/>
              <a:ea typeface="Impact"/>
              <a:cs typeface="Impact"/>
              <a:sym typeface="Impact"/>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 name="Shape 95"/>
        <p:cNvGrpSpPr/>
        <p:nvPr/>
      </p:nvGrpSpPr>
      <p:grpSpPr>
        <a:xfrm>
          <a:off x="0" y="0"/>
          <a:ext cx="0" cy="0"/>
          <a:chOff x="0" y="0"/>
          <a:chExt cx="0" cy="0"/>
        </a:xfrm>
      </p:grpSpPr>
      <p:sp>
        <p:nvSpPr>
          <p:cNvPr id="96" name="Google Shape;96;p20"/>
          <p:cNvSpPr/>
          <p:nvPr/>
        </p:nvSpPr>
        <p:spPr>
          <a:xfrm>
            <a:off x="6341488" y="782125"/>
            <a:ext cx="2611500" cy="4281900"/>
          </a:xfrm>
          <a:prstGeom prst="roundRect">
            <a:avLst>
              <a:gd fmla="val 16667" name="adj"/>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0"/>
          <p:cNvSpPr/>
          <p:nvPr/>
        </p:nvSpPr>
        <p:spPr>
          <a:xfrm>
            <a:off x="3230413" y="782125"/>
            <a:ext cx="2611500" cy="4281900"/>
          </a:xfrm>
          <a:prstGeom prst="roundRect">
            <a:avLst>
              <a:gd fmla="val 16667" name="adj"/>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0"/>
          <p:cNvSpPr/>
          <p:nvPr/>
        </p:nvSpPr>
        <p:spPr>
          <a:xfrm>
            <a:off x="119300" y="782125"/>
            <a:ext cx="2611500" cy="4281900"/>
          </a:xfrm>
          <a:prstGeom prst="roundRect">
            <a:avLst>
              <a:gd fmla="val 16667" name="adj"/>
            </a:avLst>
          </a:prstGeom>
          <a:solidFill>
            <a:srgbClr val="FFFFFF"/>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0"/>
          <p:cNvSpPr txBox="1"/>
          <p:nvPr>
            <p:ph type="title"/>
          </p:nvPr>
        </p:nvSpPr>
        <p:spPr>
          <a:xfrm>
            <a:off x="311700" y="153400"/>
            <a:ext cx="85206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GB">
                <a:latin typeface="Rockwell"/>
                <a:ea typeface="Rockwell"/>
                <a:cs typeface="Rockwell"/>
                <a:sym typeface="Rockwell"/>
              </a:rPr>
              <a:t>Serverless comes in all shapes and sizes</a:t>
            </a:r>
            <a:endParaRPr b="1">
              <a:latin typeface="Rockwell"/>
              <a:ea typeface="Rockwell"/>
              <a:cs typeface="Rockwell"/>
              <a:sym typeface="Rockwell"/>
            </a:endParaRPr>
          </a:p>
        </p:txBody>
      </p:sp>
      <p:pic>
        <p:nvPicPr>
          <p:cNvPr id="100" name="Google Shape;100;p20"/>
          <p:cNvPicPr preferRelativeResize="0"/>
          <p:nvPr/>
        </p:nvPicPr>
        <p:blipFill>
          <a:blip r:embed="rId3">
            <a:alphaModFix/>
          </a:blip>
          <a:stretch>
            <a:fillRect/>
          </a:stretch>
        </p:blipFill>
        <p:spPr>
          <a:xfrm>
            <a:off x="311688" y="1365700"/>
            <a:ext cx="2213890" cy="2213875"/>
          </a:xfrm>
          <a:prstGeom prst="rect">
            <a:avLst/>
          </a:prstGeom>
          <a:noFill/>
          <a:ln>
            <a:noFill/>
          </a:ln>
        </p:spPr>
      </p:pic>
      <p:pic>
        <p:nvPicPr>
          <p:cNvPr id="101" name="Google Shape;101;p20"/>
          <p:cNvPicPr preferRelativeResize="0"/>
          <p:nvPr/>
        </p:nvPicPr>
        <p:blipFill>
          <a:blip r:embed="rId4">
            <a:alphaModFix/>
          </a:blip>
          <a:stretch>
            <a:fillRect/>
          </a:stretch>
        </p:blipFill>
        <p:spPr>
          <a:xfrm>
            <a:off x="6546724" y="1365700"/>
            <a:ext cx="2213888" cy="2213875"/>
          </a:xfrm>
          <a:prstGeom prst="rect">
            <a:avLst/>
          </a:prstGeom>
          <a:noFill/>
          <a:ln>
            <a:noFill/>
          </a:ln>
        </p:spPr>
      </p:pic>
      <p:pic>
        <p:nvPicPr>
          <p:cNvPr id="102" name="Google Shape;102;p20"/>
          <p:cNvPicPr preferRelativeResize="0"/>
          <p:nvPr/>
        </p:nvPicPr>
        <p:blipFill>
          <a:blip r:embed="rId5">
            <a:alphaModFix/>
          </a:blip>
          <a:stretch>
            <a:fillRect/>
          </a:stretch>
        </p:blipFill>
        <p:spPr>
          <a:xfrm>
            <a:off x="3277076" y="1617059"/>
            <a:ext cx="2503200" cy="1711153"/>
          </a:xfrm>
          <a:prstGeom prst="rect">
            <a:avLst/>
          </a:prstGeom>
          <a:noFill/>
          <a:ln>
            <a:noFill/>
          </a:ln>
        </p:spPr>
      </p:pic>
      <p:sp>
        <p:nvSpPr>
          <p:cNvPr id="103" name="Google Shape;103;p20"/>
          <p:cNvSpPr txBox="1"/>
          <p:nvPr/>
        </p:nvSpPr>
        <p:spPr>
          <a:xfrm>
            <a:off x="3570388" y="3506075"/>
            <a:ext cx="2148900" cy="162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latin typeface="Avenir"/>
                <a:ea typeface="Avenir"/>
                <a:cs typeface="Avenir"/>
                <a:sym typeface="Avenir"/>
              </a:rPr>
              <a:t>Runtimes: </a:t>
            </a:r>
            <a:endParaRPr b="1" sz="2400">
              <a:latin typeface="Avenir"/>
              <a:ea typeface="Avenir"/>
              <a:cs typeface="Avenir"/>
              <a:sym typeface="Avenir"/>
            </a:endParaRPr>
          </a:p>
          <a:p>
            <a:pPr indent="0" lvl="0" marL="0" rtl="0" algn="l">
              <a:spcBef>
                <a:spcPts val="0"/>
              </a:spcBef>
              <a:spcAft>
                <a:spcPts val="0"/>
              </a:spcAft>
              <a:buNone/>
            </a:pPr>
            <a:r>
              <a:rPr lang="en-GB" sz="1800">
                <a:latin typeface="Avenir"/>
                <a:ea typeface="Avenir"/>
                <a:cs typeface="Avenir"/>
                <a:sym typeface="Avenir"/>
              </a:rPr>
              <a:t>C#, JavaScript, F#, Java, Python</a:t>
            </a:r>
            <a:endParaRPr sz="1800">
              <a:latin typeface="Avenir"/>
              <a:ea typeface="Avenir"/>
              <a:cs typeface="Avenir"/>
              <a:sym typeface="Avenir"/>
            </a:endParaRPr>
          </a:p>
        </p:txBody>
      </p:sp>
      <p:sp>
        <p:nvSpPr>
          <p:cNvPr id="104" name="Google Shape;104;p20"/>
          <p:cNvSpPr txBox="1"/>
          <p:nvPr/>
        </p:nvSpPr>
        <p:spPr>
          <a:xfrm>
            <a:off x="6558900" y="3506075"/>
            <a:ext cx="2503200" cy="13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latin typeface="Avenir"/>
                <a:ea typeface="Avenir"/>
                <a:cs typeface="Avenir"/>
                <a:sym typeface="Avenir"/>
              </a:rPr>
              <a:t>Runtimes:</a:t>
            </a:r>
            <a:endParaRPr b="1" sz="2400">
              <a:latin typeface="Avenir"/>
              <a:ea typeface="Avenir"/>
              <a:cs typeface="Avenir"/>
              <a:sym typeface="Avenir"/>
            </a:endParaRPr>
          </a:p>
          <a:p>
            <a:pPr indent="0" lvl="0" marL="0" rtl="0" algn="l">
              <a:spcBef>
                <a:spcPts val="0"/>
              </a:spcBef>
              <a:spcAft>
                <a:spcPts val="0"/>
              </a:spcAft>
              <a:buNone/>
            </a:pPr>
            <a:r>
              <a:rPr lang="en-GB" sz="1800">
                <a:latin typeface="Avenir"/>
                <a:ea typeface="Avenir"/>
                <a:cs typeface="Avenir"/>
                <a:sym typeface="Avenir"/>
              </a:rPr>
              <a:t>Go, Python, NodeJS</a:t>
            </a:r>
            <a:endParaRPr sz="1800">
              <a:latin typeface="Avenir"/>
              <a:ea typeface="Avenir"/>
              <a:cs typeface="Avenir"/>
              <a:sym typeface="Avenir"/>
            </a:endParaRPr>
          </a:p>
        </p:txBody>
      </p:sp>
      <p:sp>
        <p:nvSpPr>
          <p:cNvPr id="105" name="Google Shape;105;p20"/>
          <p:cNvSpPr txBox="1"/>
          <p:nvPr/>
        </p:nvSpPr>
        <p:spPr>
          <a:xfrm>
            <a:off x="261800" y="3506075"/>
            <a:ext cx="2326500" cy="1348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2400">
                <a:latin typeface="Avenir"/>
                <a:ea typeface="Avenir"/>
                <a:cs typeface="Avenir"/>
                <a:sym typeface="Avenir"/>
              </a:rPr>
              <a:t>Runtimes:</a:t>
            </a:r>
            <a:endParaRPr b="1" sz="2400">
              <a:latin typeface="Avenir"/>
              <a:ea typeface="Avenir"/>
              <a:cs typeface="Avenir"/>
              <a:sym typeface="Avenir"/>
            </a:endParaRPr>
          </a:p>
          <a:p>
            <a:pPr indent="0" lvl="0" marL="0" rtl="0" algn="l">
              <a:spcBef>
                <a:spcPts val="0"/>
              </a:spcBef>
              <a:spcAft>
                <a:spcPts val="0"/>
              </a:spcAft>
              <a:buNone/>
            </a:pPr>
            <a:r>
              <a:rPr lang="en-GB" sz="1800">
                <a:latin typeface="Avenir"/>
                <a:ea typeface="Avenir"/>
                <a:cs typeface="Avenir"/>
                <a:sym typeface="Avenir"/>
              </a:rPr>
              <a:t>NodeJS, Python, Ruby, Go, Java, .NET (C#, F#)</a:t>
            </a:r>
            <a:endParaRPr sz="1800">
              <a:latin typeface="Avenir"/>
              <a:ea typeface="Avenir"/>
              <a:cs typeface="Avenir"/>
              <a:sym typeface="Avenir"/>
            </a:endParaRPr>
          </a:p>
        </p:txBody>
      </p:sp>
      <p:sp>
        <p:nvSpPr>
          <p:cNvPr id="106" name="Google Shape;106;p20"/>
          <p:cNvSpPr txBox="1"/>
          <p:nvPr/>
        </p:nvSpPr>
        <p:spPr>
          <a:xfrm>
            <a:off x="255388" y="934150"/>
            <a:ext cx="23265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000">
                <a:latin typeface="Proxima Nova Extrabold"/>
                <a:ea typeface="Proxima Nova Extrabold"/>
                <a:cs typeface="Proxima Nova Extrabold"/>
                <a:sym typeface="Proxima Nova Extrabold"/>
              </a:rPr>
              <a:t>AWS</a:t>
            </a:r>
            <a:endParaRPr sz="3000">
              <a:latin typeface="Proxima Nova Extrabold"/>
              <a:ea typeface="Proxima Nova Extrabold"/>
              <a:cs typeface="Proxima Nova Extrabold"/>
              <a:sym typeface="Proxima Nova Extrabold"/>
            </a:endParaRPr>
          </a:p>
        </p:txBody>
      </p:sp>
      <p:sp>
        <p:nvSpPr>
          <p:cNvPr id="107" name="Google Shape;107;p20"/>
          <p:cNvSpPr txBox="1"/>
          <p:nvPr/>
        </p:nvSpPr>
        <p:spPr>
          <a:xfrm>
            <a:off x="3408738" y="934150"/>
            <a:ext cx="23265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000">
                <a:latin typeface="Proxima Nova Extrabold"/>
                <a:ea typeface="Proxima Nova Extrabold"/>
                <a:cs typeface="Proxima Nova Extrabold"/>
                <a:sym typeface="Proxima Nova Extrabold"/>
              </a:rPr>
              <a:t>Azure</a:t>
            </a:r>
            <a:endParaRPr sz="3000">
              <a:latin typeface="Proxima Nova Extrabold"/>
              <a:ea typeface="Proxima Nova Extrabold"/>
              <a:cs typeface="Proxima Nova Extrabold"/>
              <a:sym typeface="Proxima Nova Extrabold"/>
            </a:endParaRPr>
          </a:p>
        </p:txBody>
      </p:sp>
      <p:sp>
        <p:nvSpPr>
          <p:cNvPr id="108" name="Google Shape;108;p20"/>
          <p:cNvSpPr txBox="1"/>
          <p:nvPr/>
        </p:nvSpPr>
        <p:spPr>
          <a:xfrm>
            <a:off x="6490413" y="934150"/>
            <a:ext cx="2326500" cy="572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3000">
                <a:latin typeface="Proxima Nova Extrabold"/>
                <a:ea typeface="Proxima Nova Extrabold"/>
                <a:cs typeface="Proxima Nova Extrabold"/>
                <a:sym typeface="Proxima Nova Extrabold"/>
              </a:rPr>
              <a:t>GCP</a:t>
            </a:r>
            <a:endParaRPr sz="3000">
              <a:latin typeface="Proxima Nova Extrabold"/>
              <a:ea typeface="Proxima Nova Extrabold"/>
              <a:cs typeface="Proxima Nova Extrabold"/>
              <a:sym typeface="Proxima Nova Extrabo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pic>
        <p:nvPicPr>
          <p:cNvPr id="113" name="Google Shape;113;p21"/>
          <p:cNvPicPr preferRelativeResize="0"/>
          <p:nvPr/>
        </p:nvPicPr>
        <p:blipFill>
          <a:blip r:embed="rId3">
            <a:alphaModFix/>
          </a:blip>
          <a:stretch>
            <a:fillRect/>
          </a:stretch>
        </p:blipFill>
        <p:spPr>
          <a:xfrm>
            <a:off x="2755675" y="152400"/>
            <a:ext cx="3632657" cy="4838700"/>
          </a:xfrm>
          <a:prstGeom prst="rect">
            <a:avLst/>
          </a:prstGeom>
          <a:noFill/>
          <a:ln>
            <a:noFill/>
          </a:ln>
        </p:spPr>
      </p:pic>
      <p:pic>
        <p:nvPicPr>
          <p:cNvPr id="114" name="Google Shape;114;p21"/>
          <p:cNvPicPr preferRelativeResize="0"/>
          <p:nvPr/>
        </p:nvPicPr>
        <p:blipFill>
          <a:blip r:embed="rId4">
            <a:alphaModFix/>
          </a:blip>
          <a:stretch>
            <a:fillRect/>
          </a:stretch>
        </p:blipFill>
        <p:spPr>
          <a:xfrm>
            <a:off x="2618522" y="548650"/>
            <a:ext cx="1493500" cy="1493500"/>
          </a:xfrm>
          <a:prstGeom prst="rect">
            <a:avLst/>
          </a:prstGeom>
          <a:noFill/>
          <a:ln>
            <a:noFill/>
          </a:ln>
        </p:spPr>
      </p:pic>
      <p:pic>
        <p:nvPicPr>
          <p:cNvPr id="115" name="Google Shape;115;p21"/>
          <p:cNvPicPr preferRelativeResize="0"/>
          <p:nvPr/>
        </p:nvPicPr>
        <p:blipFill rotWithShape="1">
          <a:blip r:embed="rId5">
            <a:alphaModFix/>
          </a:blip>
          <a:srcRect b="36122" l="0" r="0" t="4911"/>
          <a:stretch/>
        </p:blipFill>
        <p:spPr>
          <a:xfrm rot="1007502">
            <a:off x="2541275" y="2870788"/>
            <a:ext cx="2236475" cy="1126461"/>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